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 id="2147483696" r:id="rId3"/>
  </p:sldMasterIdLst>
  <p:notesMasterIdLst>
    <p:notesMasterId r:id="rId23"/>
  </p:notesMasterIdLst>
  <p:sldIdLst>
    <p:sldId id="257" r:id="rId4"/>
    <p:sldId id="595" r:id="rId5"/>
    <p:sldId id="583" r:id="rId6"/>
    <p:sldId id="584" r:id="rId7"/>
    <p:sldId id="585" r:id="rId8"/>
    <p:sldId id="594" r:id="rId9"/>
    <p:sldId id="587" r:id="rId10"/>
    <p:sldId id="589" r:id="rId11"/>
    <p:sldId id="591" r:id="rId12"/>
    <p:sldId id="588" r:id="rId13"/>
    <p:sldId id="590" r:id="rId14"/>
    <p:sldId id="586" r:id="rId15"/>
    <p:sldId id="580" r:id="rId16"/>
    <p:sldId id="592" r:id="rId17"/>
    <p:sldId id="596" r:id="rId18"/>
    <p:sldId id="593" r:id="rId19"/>
    <p:sldId id="597" r:id="rId20"/>
    <p:sldId id="570" r:id="rId21"/>
    <p:sldId id="262"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6" autoAdjust="0"/>
    <p:restoredTop sz="87078" autoAdjust="0"/>
  </p:normalViewPr>
  <p:slideViewPr>
    <p:cSldViewPr snapToGrid="0">
      <p:cViewPr varScale="1">
        <p:scale>
          <a:sx n="66" d="100"/>
          <a:sy n="66" d="100"/>
        </p:scale>
        <p:origin x="655" y="19"/>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1A9195-5D0D-4A0B-923E-64D6CC113390}" type="datetimeFigureOut">
              <a:rPr lang="zh-CN" altLang="en-US" smtClean="0"/>
              <a:t>2026/5/15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C8F797-E5D0-42A0-A4CC-B83B6DEB4224}" type="slidenum">
              <a:rPr lang="zh-CN" altLang="en-US" smtClean="0"/>
              <a:t>‹#›</a:t>
            </a:fld>
            <a:endParaRPr lang="zh-CN" altLang="en-US"/>
          </a:p>
        </p:txBody>
      </p:sp>
    </p:spTree>
    <p:extLst>
      <p:ext uri="{BB962C8B-B14F-4D97-AF65-F5344CB8AC3E}">
        <p14:creationId xmlns:p14="http://schemas.microsoft.com/office/powerpoint/2010/main" val="14058891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a:solidFill>
                  <a:schemeClr val="tx1"/>
                </a:solidFill>
                <a:effectLst/>
                <a:latin typeface="+mn-lt"/>
                <a:ea typeface="+mn-ea"/>
                <a:cs typeface="+mn-cs"/>
              </a:rPr>
              <a:t>Hello everyone, its my great honor to report here. I am the reporter Wang </a:t>
            </a:r>
            <a:r>
              <a:rPr lang="en-US" altLang="zh-CN" sz="1200" kern="1200" dirty="0" err="1">
                <a:solidFill>
                  <a:schemeClr val="tx1"/>
                </a:solidFill>
                <a:effectLst/>
                <a:latin typeface="+mn-lt"/>
                <a:ea typeface="+mn-ea"/>
                <a:cs typeface="+mn-cs"/>
              </a:rPr>
              <a:t>Yaqi</a:t>
            </a:r>
            <a:r>
              <a:rPr lang="en-US" altLang="zh-CN" sz="1200" kern="1200" dirty="0">
                <a:solidFill>
                  <a:schemeClr val="tx1"/>
                </a:solidFill>
                <a:effectLst/>
                <a:latin typeface="+mn-lt"/>
                <a:ea typeface="+mn-ea"/>
                <a:cs typeface="+mn-cs"/>
              </a:rPr>
              <a:t>, from National Climate Center.</a:t>
            </a:r>
            <a:endParaRPr lang="zh-CN" altLang="en-US" dirty="0"/>
          </a:p>
        </p:txBody>
      </p:sp>
      <p:sp>
        <p:nvSpPr>
          <p:cNvPr id="4" name="灯片编号占位符 3"/>
          <p:cNvSpPr>
            <a:spLocks noGrp="1"/>
          </p:cNvSpPr>
          <p:nvPr>
            <p:ph type="sldNum" sz="quarter" idx="5"/>
          </p:nvPr>
        </p:nvSpPr>
        <p:spPr/>
        <p:txBody>
          <a:bodyPr/>
          <a:lstStyle/>
          <a:p>
            <a:fld id="{98C8F797-E5D0-42A0-A4CC-B83B6DEB4224}" type="slidenum">
              <a:rPr lang="zh-CN" altLang="en-US" smtClean="0"/>
              <a:t>1</a:t>
            </a:fld>
            <a:endParaRPr lang="zh-CN" altLang="en-US"/>
          </a:p>
        </p:txBody>
      </p:sp>
    </p:spTree>
    <p:extLst>
      <p:ext uri="{BB962C8B-B14F-4D97-AF65-F5344CB8AC3E}">
        <p14:creationId xmlns:p14="http://schemas.microsoft.com/office/powerpoint/2010/main" val="2377976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a:solidFill>
                  <a:schemeClr val="tx1"/>
                </a:solidFill>
                <a:effectLst/>
                <a:latin typeface="+mn-lt"/>
                <a:ea typeface="+mn-ea"/>
                <a:cs typeface="+mn-cs"/>
              </a:rPr>
              <a:t>The drought risk index is 7.1, higher than the normal, indicating a year with relatively high risk.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mn-cs"/>
              </a:rPr>
              <a:t>From January to April, precipitation in South China and the middle and lower reaches of the Yangtze River was generally 20% to 50% less than that during the same period of previous years. In particular, parts of Guangxi and southern Jiangsu experienced a 50% to 80% decrease in precipitation. Coupled with generally higher average temperatures during the same period, this led to rapid soil moisture loss, resulting in a phased development of meteorological drought (fig a). In late spring and early summer, from April to June, the precipitation in the eastern part of Northwest China, Huang-Huai region, and eastern Sichuan was 20% to 80% less than that during the same period of the previous year, and the temperature was 1</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 to 4</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 higher. The lack of rain and high temperatures led to the emergence and rapid development of meteorological drought in the aforementioned regions in early April. By May 21st, the area of extreme drought reached a peak, covering 350,000 square kilometers (Fig b). From late May to early June, the drought slightly eased; then it developed again. </a:t>
            </a:r>
            <a:endParaRPr lang="zh-CN" altLang="zh-CN" sz="1200"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5"/>
          </p:nvPr>
        </p:nvSpPr>
        <p:spPr/>
        <p:txBody>
          <a:bodyPr/>
          <a:lstStyle/>
          <a:p>
            <a:fld id="{98C8F797-E5D0-42A0-A4CC-B83B6DEB4224}" type="slidenum">
              <a:rPr lang="zh-CN" altLang="en-US" smtClean="0"/>
              <a:t>12</a:t>
            </a:fld>
            <a:endParaRPr lang="zh-CN" altLang="en-US"/>
          </a:p>
        </p:txBody>
      </p:sp>
    </p:spTree>
    <p:extLst>
      <p:ext uri="{BB962C8B-B14F-4D97-AF65-F5344CB8AC3E}">
        <p14:creationId xmlns:p14="http://schemas.microsoft.com/office/powerpoint/2010/main" val="37378815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113671-0C97-F82F-0CEA-809F3A948D2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E023185-954E-2973-D888-AFB4CFE56BE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D4063F4-A6B4-8E09-75CB-6C0219D80217}"/>
              </a:ext>
            </a:extLst>
          </p:cNvPr>
          <p:cNvSpPr>
            <a:spLocks noGrp="1"/>
          </p:cNvSpPr>
          <p:nvPr>
            <p:ph type="body" idx="1"/>
          </p:nvPr>
        </p:nvSpPr>
        <p:spPr/>
        <p:txBody>
          <a:bodyPr/>
          <a:lstStyle/>
          <a:p>
            <a:r>
              <a:rPr lang="en-US" altLang="zh-CN" sz="1200" kern="1200" dirty="0">
                <a:solidFill>
                  <a:schemeClr val="tx1"/>
                </a:solidFill>
                <a:effectLst/>
                <a:latin typeface="+mn-lt"/>
                <a:ea typeface="+mn-ea"/>
                <a:cs typeface="+mn-cs"/>
              </a:rPr>
              <a:t>2025</a:t>
            </a:r>
            <a:r>
              <a:rPr lang="zh-CN" altLang="zh-CN" sz="1200" kern="1200" dirty="0">
                <a:solidFill>
                  <a:schemeClr val="tx1"/>
                </a:solidFill>
                <a:effectLst/>
                <a:latin typeface="+mn-lt"/>
                <a:ea typeface="+mn-ea"/>
                <a:cs typeface="+mn-cs"/>
              </a:rPr>
              <a:t>年秋季，台风活动频繁，生成和登陆台风个数均高于常年，台风过程对华南沿海地区风雨影响突出</a:t>
            </a:r>
            <a:endParaRPr lang="zh-CN" altLang="en-US" dirty="0"/>
          </a:p>
        </p:txBody>
      </p:sp>
      <p:sp>
        <p:nvSpPr>
          <p:cNvPr id="4" name="灯片编号占位符 3">
            <a:extLst>
              <a:ext uri="{FF2B5EF4-FFF2-40B4-BE49-F238E27FC236}">
                <a16:creationId xmlns:a16="http://schemas.microsoft.com/office/drawing/2014/main" id="{F606243B-95C1-2C56-8CC6-AB2077CF3EC6}"/>
              </a:ext>
            </a:extLst>
          </p:cNvPr>
          <p:cNvSpPr>
            <a:spLocks noGrp="1"/>
          </p:cNvSpPr>
          <p:nvPr>
            <p:ph type="sldNum" sz="quarter" idx="10"/>
          </p:nvPr>
        </p:nvSpPr>
        <p:spPr/>
        <p:txBody>
          <a:bodyPr/>
          <a:lstStyle/>
          <a:p>
            <a:fld id="{98C8F797-E5D0-42A0-A4CC-B83B6DEB4224}" type="slidenum">
              <a:rPr lang="zh-CN" altLang="en-US" smtClean="0"/>
              <a:t>13</a:t>
            </a:fld>
            <a:endParaRPr lang="zh-CN" altLang="en-US"/>
          </a:p>
        </p:txBody>
      </p:sp>
    </p:spTree>
    <p:extLst>
      <p:ext uri="{BB962C8B-B14F-4D97-AF65-F5344CB8AC3E}">
        <p14:creationId xmlns:p14="http://schemas.microsoft.com/office/powerpoint/2010/main" val="34857719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8C8F797-E5D0-42A0-A4CC-B83B6DEB4224}" type="slidenum">
              <a:rPr lang="zh-CN" altLang="en-US" smtClean="0"/>
              <a:t>15</a:t>
            </a:fld>
            <a:endParaRPr lang="zh-CN" altLang="en-US"/>
          </a:p>
        </p:txBody>
      </p:sp>
    </p:spTree>
    <p:extLst>
      <p:ext uri="{BB962C8B-B14F-4D97-AF65-F5344CB8AC3E}">
        <p14:creationId xmlns:p14="http://schemas.microsoft.com/office/powerpoint/2010/main" val="37159681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mn-cs"/>
              </a:rPr>
              <a:t>Finally, the distribution of major weather and climate events in 2025 is as followed.</a:t>
            </a:r>
            <a:endParaRPr lang="zh-CN" altLang="zh-CN" sz="1200"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5"/>
          </p:nvPr>
        </p:nvSpPr>
        <p:spPr/>
        <p:txBody>
          <a:bodyPr/>
          <a:lstStyle/>
          <a:p>
            <a:fld id="{98C8F797-E5D0-42A0-A4CC-B83B6DEB4224}" type="slidenum">
              <a:rPr lang="zh-CN" altLang="en-US" smtClean="0"/>
              <a:t>17</a:t>
            </a:fld>
            <a:endParaRPr lang="zh-CN" altLang="en-US"/>
          </a:p>
        </p:txBody>
      </p:sp>
    </p:spTree>
    <p:extLst>
      <p:ext uri="{BB962C8B-B14F-4D97-AF65-F5344CB8AC3E}">
        <p14:creationId xmlns:p14="http://schemas.microsoft.com/office/powerpoint/2010/main" val="561258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mn-cs"/>
              </a:rPr>
              <a:t>For example, Beijing </a:t>
            </a:r>
            <a:r>
              <a:rPr lang="en-US" altLang="zh-CN" sz="1200" kern="1200" dirty="0" err="1">
                <a:solidFill>
                  <a:schemeClr val="tx1"/>
                </a:solidFill>
                <a:effectLst/>
                <a:latin typeface="+mn-lt"/>
                <a:ea typeface="+mn-ea"/>
                <a:cs typeface="+mn-cs"/>
              </a:rPr>
              <a:t>Huairou</a:t>
            </a:r>
            <a:r>
              <a:rPr lang="en-US" altLang="zh-CN" sz="1200" kern="1200" dirty="0">
                <a:solidFill>
                  <a:schemeClr val="tx1"/>
                </a:solidFill>
                <a:effectLst/>
                <a:latin typeface="+mn-lt"/>
                <a:ea typeface="+mn-ea"/>
                <a:cs typeface="+mn-cs"/>
              </a:rPr>
              <a:t> </a:t>
            </a:r>
            <a:r>
              <a:rPr lang="en-US" altLang="zh-CN" sz="1200" kern="1200" dirty="0" err="1">
                <a:solidFill>
                  <a:schemeClr val="tx1"/>
                </a:solidFill>
                <a:effectLst/>
                <a:latin typeface="+mn-lt"/>
                <a:ea typeface="+mn-ea"/>
                <a:cs typeface="+mn-cs"/>
              </a:rPr>
              <a:t>Qifeng</a:t>
            </a:r>
            <a:r>
              <a:rPr lang="en-US" altLang="zh-CN" sz="1200" kern="1200" dirty="0">
                <a:solidFill>
                  <a:schemeClr val="tx1"/>
                </a:solidFill>
                <a:effectLst/>
                <a:latin typeface="+mn-lt"/>
                <a:ea typeface="+mn-ea"/>
                <a:cs typeface="+mn-cs"/>
              </a:rPr>
              <a:t> Cha Station recorded nearly half of the local average annual rainfall in 9 hours, and Miyun Reservoir experienced the largest inflow flood since its construction. The return period of rainstorm in </a:t>
            </a:r>
            <a:r>
              <a:rPr lang="en-US" altLang="zh-CN" sz="1200" kern="1200" dirty="0" err="1">
                <a:solidFill>
                  <a:schemeClr val="tx1"/>
                </a:solidFill>
                <a:effectLst/>
                <a:latin typeface="+mn-lt"/>
                <a:ea typeface="+mn-ea"/>
                <a:cs typeface="+mn-cs"/>
              </a:rPr>
              <a:t>Yuzhong</a:t>
            </a:r>
            <a:r>
              <a:rPr lang="en-US" altLang="zh-CN" sz="1200" kern="1200" dirty="0">
                <a:solidFill>
                  <a:schemeClr val="tx1"/>
                </a:solidFill>
                <a:effectLst/>
                <a:latin typeface="+mn-lt"/>
                <a:ea typeface="+mn-ea"/>
                <a:cs typeface="+mn-cs"/>
              </a:rPr>
              <a:t>, Gansu and other places also exceeds 100 years. The Han River Basin, on the other hand, has experienced an extreme transition from the driest water level during the same period since 1956 to seven consecutive numbered floods within 44 days. At the same time as the rainfall and duration of the rainy season in North China set records since 1961, the middle and lower reaches of the Yangtze River experienced extreme heat waves due to the abnormal northward movement of the subtropical high pressure, and Shanghai experienced 25 consecutive days of high temperatures. In early October, the autumn rainfall in West China reached 387.1 millimeters, while the south (such as Jiangxi, Fujian, etc.) was controlled by a high-pressure system during the same period, with a daily maximum temperature exceeding 38 </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 forming a rare pattern of extreme high temperatures and heavy precipitation coexisting in October</a:t>
            </a:r>
            <a:endParaRPr lang="zh-CN" altLang="zh-CN" sz="1200" kern="1200" dirty="0">
              <a:solidFill>
                <a:schemeClr val="tx1"/>
              </a:solidFill>
              <a:effectLst/>
              <a:latin typeface="+mn-lt"/>
              <a:ea typeface="+mn-ea"/>
              <a:cs typeface="+mn-cs"/>
            </a:endParaRPr>
          </a:p>
          <a:p>
            <a:endParaRPr lang="en-US" altLang="zh-CN" sz="1200" b="0" i="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C5EA2BD7-0E88-4837-A039-C34E39BC47AB}" type="slidenum">
              <a:rPr lang="zh-CN" altLang="en-US" smtClean="0"/>
              <a:t>18</a:t>
            </a:fld>
            <a:endParaRPr lang="zh-CN" altLang="en-US"/>
          </a:p>
        </p:txBody>
      </p:sp>
    </p:spTree>
    <p:extLst>
      <p:ext uri="{BB962C8B-B14F-4D97-AF65-F5344CB8AC3E}">
        <p14:creationId xmlns:p14="http://schemas.microsoft.com/office/powerpoint/2010/main" val="2712352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a:solidFill>
                  <a:schemeClr val="tx1"/>
                </a:solidFill>
                <a:effectLst/>
                <a:latin typeface="+mn-lt"/>
                <a:ea typeface="+mn-ea"/>
                <a:cs typeface="+mn-cs"/>
              </a:rPr>
              <a:t>This report contains the following three parts. The first part is the background of this study.</a:t>
            </a:r>
            <a:endParaRPr lang="zh-CN" altLang="en-US" dirty="0"/>
          </a:p>
        </p:txBody>
      </p:sp>
      <p:sp>
        <p:nvSpPr>
          <p:cNvPr id="4" name="灯片编号占位符 3"/>
          <p:cNvSpPr>
            <a:spLocks noGrp="1"/>
          </p:cNvSpPr>
          <p:nvPr>
            <p:ph type="sldNum" sz="quarter" idx="5"/>
          </p:nvPr>
        </p:nvSpPr>
        <p:spPr/>
        <p:txBody>
          <a:bodyPr/>
          <a:lstStyle/>
          <a:p>
            <a:fld id="{98C8F797-E5D0-42A0-A4CC-B83B6DEB4224}" type="slidenum">
              <a:rPr lang="zh-CN" altLang="en-US" smtClean="0"/>
              <a:t>2</a:t>
            </a:fld>
            <a:endParaRPr lang="zh-CN" altLang="en-US"/>
          </a:p>
        </p:txBody>
      </p:sp>
    </p:spTree>
    <p:extLst>
      <p:ext uri="{BB962C8B-B14F-4D97-AF65-F5344CB8AC3E}">
        <p14:creationId xmlns:p14="http://schemas.microsoft.com/office/powerpoint/2010/main" val="39324235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mn-cs"/>
              </a:rPr>
              <a:t>The global monsoon regions were severely affected and hit with massive social and economic disruption, due to the combination of hazards and high exposure and vulnerability. Such as the spatially compound extreme rainfall–heatwaves throughout summer and autumn in East Asia, the extremely wet monsoon in South Asia, devastating tropical cyclones in various monsoon regions. </a:t>
            </a:r>
            <a:endParaRPr lang="zh-CN" altLang="zh-CN" sz="1200"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5"/>
          </p:nvPr>
        </p:nvSpPr>
        <p:spPr/>
        <p:txBody>
          <a:bodyPr/>
          <a:lstStyle/>
          <a:p>
            <a:fld id="{98C8F797-E5D0-42A0-A4CC-B83B6DEB4224}" type="slidenum">
              <a:rPr lang="zh-CN" altLang="en-US" smtClean="0"/>
              <a:t>3</a:t>
            </a:fld>
            <a:endParaRPr lang="zh-CN" altLang="en-US"/>
          </a:p>
        </p:txBody>
      </p:sp>
    </p:spTree>
    <p:extLst>
      <p:ext uri="{BB962C8B-B14F-4D97-AF65-F5344CB8AC3E}">
        <p14:creationId xmlns:p14="http://schemas.microsoft.com/office/powerpoint/2010/main" val="2159510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a:solidFill>
                  <a:schemeClr val="tx1"/>
                </a:solidFill>
                <a:effectLst/>
                <a:latin typeface="+mn-lt"/>
                <a:ea typeface="+mn-ea"/>
                <a:cs typeface="+mn-cs"/>
              </a:rPr>
              <a:t>Climate risk index is based on historical climate data, extreme weather and climate events are determined as disaster thresholds, social-economic data, and losses from meteorological disasters, with the aim of quantitatively analyzing and evaluating the meteorological disaster risks of various types of disasters. </a:t>
            </a:r>
            <a:endParaRPr lang="zh-CN" altLang="en-US" dirty="0"/>
          </a:p>
        </p:txBody>
      </p:sp>
      <p:sp>
        <p:nvSpPr>
          <p:cNvPr id="4" name="灯片编号占位符 3"/>
          <p:cNvSpPr>
            <a:spLocks noGrp="1"/>
          </p:cNvSpPr>
          <p:nvPr>
            <p:ph type="sldNum" sz="quarter" idx="5"/>
          </p:nvPr>
        </p:nvSpPr>
        <p:spPr/>
        <p:txBody>
          <a:bodyPr/>
          <a:lstStyle/>
          <a:p>
            <a:fld id="{98C8F797-E5D0-42A0-A4CC-B83B6DEB4224}" type="slidenum">
              <a:rPr lang="zh-CN" altLang="en-US" smtClean="0"/>
              <a:t>5</a:t>
            </a:fld>
            <a:endParaRPr lang="zh-CN" altLang="en-US"/>
          </a:p>
        </p:txBody>
      </p:sp>
    </p:spTree>
    <p:extLst>
      <p:ext uri="{BB962C8B-B14F-4D97-AF65-F5344CB8AC3E}">
        <p14:creationId xmlns:p14="http://schemas.microsoft.com/office/powerpoint/2010/main" val="31151554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5EA2BD7-0E88-4837-A039-C34E39BC47AB}" type="slidenum">
              <a:rPr lang="zh-CN" altLang="en-US" smtClean="0"/>
              <a:t>6</a:t>
            </a:fld>
            <a:endParaRPr lang="zh-CN" altLang="en-US"/>
          </a:p>
        </p:txBody>
      </p:sp>
    </p:spTree>
    <p:extLst>
      <p:ext uri="{BB962C8B-B14F-4D97-AF65-F5344CB8AC3E}">
        <p14:creationId xmlns:p14="http://schemas.microsoft.com/office/powerpoint/2010/main" val="13173310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The persistent high temperature weather has brought adverse impacts on human health, agricultural production, and power supply. In the summer of 2025, the maximum electricity load in the country broke the historical record four times. The total electricity consumption in July and August exceeded 1 trillion kWh for two consecutive months, setting a new record high</a:t>
            </a:r>
            <a:endParaRPr lang="zh-CN" altLang="en-US" dirty="0"/>
          </a:p>
        </p:txBody>
      </p:sp>
      <p:sp>
        <p:nvSpPr>
          <p:cNvPr id="4" name="灯片编号占位符 3"/>
          <p:cNvSpPr>
            <a:spLocks noGrp="1"/>
          </p:cNvSpPr>
          <p:nvPr>
            <p:ph type="sldNum" sz="quarter" idx="5"/>
          </p:nvPr>
        </p:nvSpPr>
        <p:spPr/>
        <p:txBody>
          <a:bodyPr/>
          <a:lstStyle/>
          <a:p>
            <a:fld id="{98C8F797-E5D0-42A0-A4CC-B83B6DEB4224}" type="slidenum">
              <a:rPr lang="zh-CN" altLang="en-US" smtClean="0"/>
              <a:t>7</a:t>
            </a:fld>
            <a:endParaRPr lang="zh-CN" altLang="en-US"/>
          </a:p>
        </p:txBody>
      </p:sp>
    </p:spTree>
    <p:extLst>
      <p:ext uri="{BB962C8B-B14F-4D97-AF65-F5344CB8AC3E}">
        <p14:creationId xmlns:p14="http://schemas.microsoft.com/office/powerpoint/2010/main" val="1288114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a:solidFill>
                  <a:schemeClr val="tx1"/>
                </a:solidFill>
                <a:effectLst/>
                <a:latin typeface="+mn-lt"/>
                <a:ea typeface="+mn-ea"/>
                <a:cs typeface="+mn-cs"/>
              </a:rPr>
              <a:t>We have conducted a preliminary analysis on the cause of high temperatures this year. </a:t>
            </a:r>
            <a:endParaRPr lang="zh-CN" altLang="en-US" dirty="0"/>
          </a:p>
        </p:txBody>
      </p:sp>
      <p:sp>
        <p:nvSpPr>
          <p:cNvPr id="4" name="灯片编号占位符 3"/>
          <p:cNvSpPr>
            <a:spLocks noGrp="1"/>
          </p:cNvSpPr>
          <p:nvPr>
            <p:ph type="sldNum" sz="quarter" idx="5"/>
          </p:nvPr>
        </p:nvSpPr>
        <p:spPr/>
        <p:txBody>
          <a:bodyPr/>
          <a:lstStyle/>
          <a:p>
            <a:fld id="{98C8F797-E5D0-42A0-A4CC-B83B6DEB4224}" type="slidenum">
              <a:rPr lang="zh-CN" altLang="en-US" smtClean="0"/>
              <a:t>8</a:t>
            </a:fld>
            <a:endParaRPr lang="zh-CN" altLang="en-US"/>
          </a:p>
        </p:txBody>
      </p:sp>
    </p:spTree>
    <p:extLst>
      <p:ext uri="{BB962C8B-B14F-4D97-AF65-F5344CB8AC3E}">
        <p14:creationId xmlns:p14="http://schemas.microsoft.com/office/powerpoint/2010/main" val="8660537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69FF8-05A0-4505-0E2B-23B72F46971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6EE9DA1-426D-3224-0BFE-5D0BD4E131C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DE0695D-03D8-4859-5F56-C0EEBC4FDA56}"/>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B520FDA-4B83-E104-6DCD-C9ECDFFBBF74}"/>
              </a:ext>
            </a:extLst>
          </p:cNvPr>
          <p:cNvSpPr>
            <a:spLocks noGrp="1"/>
          </p:cNvSpPr>
          <p:nvPr>
            <p:ph type="sldNum" sz="quarter" idx="5"/>
          </p:nvPr>
        </p:nvSpPr>
        <p:spPr/>
        <p:txBody>
          <a:bodyPr/>
          <a:lstStyle/>
          <a:p>
            <a:fld id="{98C8F797-E5D0-42A0-A4CC-B83B6DEB4224}" type="slidenum">
              <a:rPr lang="zh-CN" altLang="en-US" smtClean="0"/>
              <a:t>9</a:t>
            </a:fld>
            <a:endParaRPr lang="zh-CN" altLang="en-US"/>
          </a:p>
        </p:txBody>
      </p:sp>
    </p:spTree>
    <p:extLst>
      <p:ext uri="{BB962C8B-B14F-4D97-AF65-F5344CB8AC3E}">
        <p14:creationId xmlns:p14="http://schemas.microsoft.com/office/powerpoint/2010/main" val="10969008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a:solidFill>
                  <a:schemeClr val="tx1"/>
                </a:solidFill>
                <a:effectLst/>
                <a:latin typeface="+mn-lt"/>
                <a:ea typeface="+mn-ea"/>
                <a:cs typeface="+mn-cs"/>
              </a:rPr>
              <a:t>We have conducted a preliminary analysis on the cause of rainfall events in 2025.</a:t>
            </a:r>
            <a:endParaRPr lang="zh-CN" altLang="en-US" dirty="0"/>
          </a:p>
        </p:txBody>
      </p:sp>
      <p:sp>
        <p:nvSpPr>
          <p:cNvPr id="4" name="灯片编号占位符 3"/>
          <p:cNvSpPr>
            <a:spLocks noGrp="1"/>
          </p:cNvSpPr>
          <p:nvPr>
            <p:ph type="sldNum" sz="quarter" idx="5"/>
          </p:nvPr>
        </p:nvSpPr>
        <p:spPr/>
        <p:txBody>
          <a:bodyPr/>
          <a:lstStyle/>
          <a:p>
            <a:fld id="{98C8F797-E5D0-42A0-A4CC-B83B6DEB4224}" type="slidenum">
              <a:rPr lang="zh-CN" altLang="en-US" smtClean="0"/>
              <a:t>11</a:t>
            </a:fld>
            <a:endParaRPr lang="zh-CN" altLang="en-US"/>
          </a:p>
        </p:txBody>
      </p:sp>
    </p:spTree>
    <p:extLst>
      <p:ext uri="{BB962C8B-B14F-4D97-AF65-F5344CB8AC3E}">
        <p14:creationId xmlns:p14="http://schemas.microsoft.com/office/powerpoint/2010/main" val="39249609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dirty="0"/>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
        <p:nvSpPr>
          <p:cNvPr id="4"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AE816A-7AF1-4586-A6FC-DB6C6DE45D96}"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AC2918A-2CBB-4B8D-93BD-96104423E246}"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1620179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normAutofit/>
          </a:bodyPr>
          <a:lstStyle>
            <a:lvl1pPr>
              <a:defRPr lang="zh-CN" altLang="en-US" sz="4000" b="1" spc="85">
                <a:solidFill>
                  <a:srgbClr val="006600"/>
                </a:solidFill>
                <a:effectLst>
                  <a:outerShdw blurRad="38100" dist="38100" dir="2700000" algn="tl">
                    <a:srgbClr val="000000">
                      <a:alpha val="43137"/>
                    </a:srgbClr>
                  </a:outerShdw>
                </a:effectLst>
                <a:latin typeface="黑体"/>
                <a:ea typeface="+mn-ea"/>
              </a:defRPr>
            </a:lvl1pPr>
          </a:lstStyle>
          <a:p>
            <a:pPr marL="17145" lvl="0" defTabSz="914400" eaLnBrk="1" latinLnBrk="0" hangingPunct="1">
              <a:lnSpc>
                <a:spcPct val="100000"/>
              </a:lnSpc>
              <a:spcBef>
                <a:spcPts val="0"/>
              </a:spcBef>
              <a:buNone/>
            </a:pPr>
            <a:r>
              <a:rPr lang="zh-CN" altLang="en-US" dirty="0"/>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4840369E-F777-44CB-AFF4-121D2235A953}"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D74AC8A-336E-4B17-AD42-94AB255C6679}"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645627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B9FF4C7F-BCF6-40F1-9EBB-8138DC422ECB}"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16C42C6-B9ED-44D4-B604-66C73ACF069A}"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12418388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dirty="0"/>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
        <p:nvSpPr>
          <p:cNvPr id="4"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AE816A-7AF1-4586-A6FC-DB6C6DE45D96}"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AC2918A-2CBB-4B8D-93BD-96104423E246}"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31197977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sz="4000" b="1" spc="85">
                <a:solidFill>
                  <a:srgbClr val="006600"/>
                </a:solidFill>
                <a:effectLst>
                  <a:outerShdw blurRad="38100" dist="38100" dir="2700000" algn="tl">
                    <a:srgbClr val="000000">
                      <a:alpha val="43137"/>
                    </a:srgbClr>
                  </a:outerShdw>
                </a:effectLst>
                <a:latin typeface="黑体"/>
                <a:ea typeface="+mn-ea"/>
              </a:defRPr>
            </a:lvl1pPr>
          </a:lstStyle>
          <a:p>
            <a:pPr marL="17145" lvl="0" defTabSz="914400" eaLnBrk="1" latinLnBrk="0" hangingPunct="1">
              <a:lnSpc>
                <a:spcPct val="100000"/>
              </a:lnSpc>
              <a:spcBef>
                <a:spcPts val="0"/>
              </a:spcBef>
              <a:buNone/>
            </a:pPr>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1659AAD-ED35-4D40-B2C4-BCF76DC9F897}"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D5F4D45-A6B5-4035-B937-B105A3C38385}"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1705229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编辑母版文本样式</a:t>
            </a:r>
          </a:p>
        </p:txBody>
      </p:sp>
      <p:sp>
        <p:nvSpPr>
          <p:cNvPr id="4"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059A657D-85AA-4312-BC7A-7148ECB80D90}"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59A341B-AE1C-4169-8791-36FB1D5F7B0B}"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13728174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normAutofit/>
          </a:bodyPr>
          <a:lstStyle>
            <a:lvl1pPr>
              <a:defRPr lang="zh-CN" altLang="en-US" sz="4000" b="1" spc="85">
                <a:solidFill>
                  <a:srgbClr val="006600"/>
                </a:solidFill>
                <a:effectLst>
                  <a:outerShdw blurRad="38100" dist="38100" dir="2700000" algn="tl">
                    <a:srgbClr val="000000">
                      <a:alpha val="43137"/>
                    </a:srgbClr>
                  </a:outerShdw>
                </a:effectLst>
                <a:latin typeface="黑体"/>
                <a:ea typeface="+mn-ea"/>
              </a:defRPr>
            </a:lvl1pPr>
          </a:lstStyle>
          <a:p>
            <a:pPr marL="17145" lvl="0" defTabSz="914400" eaLnBrk="1" latinLnBrk="0" hangingPunct="1">
              <a:lnSpc>
                <a:spcPct val="100000"/>
              </a:lnSpc>
              <a:spcBef>
                <a:spcPts val="0"/>
              </a:spcBef>
              <a:buNone/>
            </a:pPr>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C8187F0D-140F-418F-9C53-4F754DF6797A}"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7"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9CEE507-03EE-4373-BAB9-399268BEF558}"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38574716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normAutofit/>
          </a:bodyPr>
          <a:lstStyle>
            <a:lvl1pPr>
              <a:defRPr lang="zh-CN" altLang="en-US" sz="4000" b="1" spc="85">
                <a:solidFill>
                  <a:srgbClr val="006600"/>
                </a:solidFill>
                <a:effectLst>
                  <a:outerShdw blurRad="38100" dist="38100" dir="2700000" algn="tl">
                    <a:srgbClr val="000000">
                      <a:alpha val="43137"/>
                    </a:srgbClr>
                  </a:outerShdw>
                </a:effectLst>
                <a:latin typeface="黑体"/>
                <a:ea typeface="+mn-ea"/>
              </a:defRPr>
            </a:lvl1pPr>
          </a:lstStyle>
          <a:p>
            <a:pPr marL="17145" lvl="0" defTabSz="914400" eaLnBrk="1" latinLnBrk="0" hangingPunct="1">
              <a:lnSpc>
                <a:spcPct val="100000"/>
              </a:lnSpc>
              <a:spcBef>
                <a:spcPts val="0"/>
              </a:spcBef>
              <a:buNone/>
            </a:pPr>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3490D4D-2826-4363-AEB2-77A06C3F9D43}"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8"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9"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A9FA8E3-371A-4BA5-B226-4FE0174AF9A4}"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32217368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normAutofit/>
          </a:bodyPr>
          <a:lstStyle>
            <a:lvl1pPr>
              <a:defRPr lang="zh-CN" altLang="en-US" sz="4000" b="1" spc="85">
                <a:solidFill>
                  <a:srgbClr val="006600"/>
                </a:solidFill>
                <a:effectLst>
                  <a:outerShdw blurRad="38100" dist="38100" dir="2700000" algn="tl">
                    <a:srgbClr val="000000">
                      <a:alpha val="43137"/>
                    </a:srgbClr>
                  </a:outerShdw>
                </a:effectLst>
                <a:latin typeface="黑体"/>
                <a:ea typeface="+mn-ea"/>
              </a:defRPr>
            </a:lvl1pPr>
          </a:lstStyle>
          <a:p>
            <a:pPr marL="17145" lvl="0" defTabSz="914400" eaLnBrk="1" latinLnBrk="0" hangingPunct="1">
              <a:lnSpc>
                <a:spcPct val="100000"/>
              </a:lnSpc>
              <a:spcBef>
                <a:spcPts val="0"/>
              </a:spcBef>
              <a:buNone/>
            </a:pPr>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CB2EFDC-65A5-4F4C-8CA4-5B58EFF08709}"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4"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5"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E0EF220-B676-4A21-9FE1-B4A5EF753023}"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34800953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4883AA8-2511-4203-9E56-FE00D9265D68}"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3"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4"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0C7BBBB-04E9-4060-9B5E-50F9F360498A}"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8372500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编辑母版文本样式</a:t>
            </a:r>
          </a:p>
        </p:txBody>
      </p:sp>
      <p:sp>
        <p:nvSpPr>
          <p:cNvPr id="5"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16CCC8F-422D-4B92-920D-6E6129E6C48E}"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7"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D995F09-40EB-4EC2-9EDF-B0D78CD25120}"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1649818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sz="4000" b="1" spc="85">
                <a:solidFill>
                  <a:srgbClr val="006600"/>
                </a:solidFill>
                <a:effectLst>
                  <a:outerShdw blurRad="38100" dist="38100" dir="2700000" algn="tl">
                    <a:srgbClr val="000000">
                      <a:alpha val="43137"/>
                    </a:srgbClr>
                  </a:outerShdw>
                </a:effectLst>
                <a:latin typeface="黑体"/>
                <a:ea typeface="+mn-ea"/>
              </a:defRPr>
            </a:lvl1pPr>
          </a:lstStyle>
          <a:p>
            <a:pPr marL="17145" lvl="0" defTabSz="914400" eaLnBrk="1" latinLnBrk="0" hangingPunct="1">
              <a:lnSpc>
                <a:spcPct val="100000"/>
              </a:lnSpc>
              <a:spcBef>
                <a:spcPts val="0"/>
              </a:spcBef>
              <a:buNone/>
            </a:pPr>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1659AAD-ED35-4D40-B2C4-BCF76DC9F897}"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D5F4D45-A6B5-4035-B937-B105A3C38385}"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19056170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C426201-5B89-4969-9943-D50D03C6F786}"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7"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13B1706-55ED-4143-9E12-48FEA8FC34C1}"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30950147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normAutofit/>
          </a:bodyPr>
          <a:lstStyle>
            <a:lvl1pPr>
              <a:defRPr lang="zh-CN" altLang="en-US" sz="4000" b="1" spc="85">
                <a:solidFill>
                  <a:srgbClr val="006600"/>
                </a:solidFill>
                <a:effectLst>
                  <a:outerShdw blurRad="38100" dist="38100" dir="2700000" algn="tl">
                    <a:srgbClr val="000000">
                      <a:alpha val="43137"/>
                    </a:srgbClr>
                  </a:outerShdw>
                </a:effectLst>
                <a:latin typeface="黑体"/>
                <a:ea typeface="+mn-ea"/>
              </a:defRPr>
            </a:lvl1pPr>
          </a:lstStyle>
          <a:p>
            <a:pPr marL="17145" lvl="0" defTabSz="914400" eaLnBrk="1" latinLnBrk="0" hangingPunct="1">
              <a:lnSpc>
                <a:spcPct val="100000"/>
              </a:lnSpc>
              <a:spcBef>
                <a:spcPts val="0"/>
              </a:spcBef>
              <a:buNone/>
            </a:pPr>
            <a:r>
              <a:rPr lang="zh-CN" altLang="en-US" dirty="0"/>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4840369E-F777-44CB-AFF4-121D2235A953}"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D74AC8A-336E-4B17-AD42-94AB255C6679}"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491855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B9FF4C7F-BCF6-40F1-9EBB-8138DC422ECB}"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16C42C6-B9ED-44D4-B604-66C73ACF069A}"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34612177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dirty="0"/>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
        <p:nvSpPr>
          <p:cNvPr id="4"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AE816A-7AF1-4586-A6FC-DB6C6DE45D96}"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AC2918A-2CBB-4B8D-93BD-96104423E246}"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25308241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sz="4000" b="1" spc="85">
                <a:solidFill>
                  <a:srgbClr val="006600"/>
                </a:solidFill>
                <a:effectLst>
                  <a:outerShdw blurRad="38100" dist="38100" dir="2700000" algn="tl">
                    <a:srgbClr val="000000">
                      <a:alpha val="43137"/>
                    </a:srgbClr>
                  </a:outerShdw>
                </a:effectLst>
                <a:latin typeface="黑体"/>
                <a:ea typeface="+mn-ea"/>
              </a:defRPr>
            </a:lvl1pPr>
          </a:lstStyle>
          <a:p>
            <a:pPr marL="17145" lvl="0" defTabSz="914400" eaLnBrk="1" latinLnBrk="0" hangingPunct="1">
              <a:lnSpc>
                <a:spcPct val="100000"/>
              </a:lnSpc>
              <a:spcBef>
                <a:spcPts val="0"/>
              </a:spcBef>
              <a:buNone/>
            </a:pPr>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1659AAD-ED35-4D40-B2C4-BCF76DC9F897}"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D5F4D45-A6B5-4035-B937-B105A3C38385}"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42024241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编辑母版文本样式</a:t>
            </a:r>
          </a:p>
        </p:txBody>
      </p:sp>
      <p:sp>
        <p:nvSpPr>
          <p:cNvPr id="4"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059A657D-85AA-4312-BC7A-7148ECB80D90}"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59A341B-AE1C-4169-8791-36FB1D5F7B0B}"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1509914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normAutofit/>
          </a:bodyPr>
          <a:lstStyle>
            <a:lvl1pPr>
              <a:defRPr lang="zh-CN" altLang="en-US" sz="4000" b="1" spc="85">
                <a:solidFill>
                  <a:srgbClr val="006600"/>
                </a:solidFill>
                <a:effectLst>
                  <a:outerShdw blurRad="38100" dist="38100" dir="2700000" algn="tl">
                    <a:srgbClr val="000000">
                      <a:alpha val="43137"/>
                    </a:srgbClr>
                  </a:outerShdw>
                </a:effectLst>
                <a:latin typeface="黑体"/>
                <a:ea typeface="+mn-ea"/>
              </a:defRPr>
            </a:lvl1pPr>
          </a:lstStyle>
          <a:p>
            <a:pPr marL="17145" lvl="0" defTabSz="914400" eaLnBrk="1" latinLnBrk="0" hangingPunct="1">
              <a:lnSpc>
                <a:spcPct val="100000"/>
              </a:lnSpc>
              <a:spcBef>
                <a:spcPts val="0"/>
              </a:spcBef>
              <a:buNone/>
            </a:pPr>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C8187F0D-140F-418F-9C53-4F754DF6797A}"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7"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9CEE507-03EE-4373-BAB9-399268BEF558}"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7440308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normAutofit/>
          </a:bodyPr>
          <a:lstStyle>
            <a:lvl1pPr>
              <a:defRPr lang="zh-CN" altLang="en-US" sz="4000" b="1" spc="85">
                <a:solidFill>
                  <a:srgbClr val="006600"/>
                </a:solidFill>
                <a:effectLst>
                  <a:outerShdw blurRad="38100" dist="38100" dir="2700000" algn="tl">
                    <a:srgbClr val="000000">
                      <a:alpha val="43137"/>
                    </a:srgbClr>
                  </a:outerShdw>
                </a:effectLst>
                <a:latin typeface="黑体"/>
                <a:ea typeface="+mn-ea"/>
              </a:defRPr>
            </a:lvl1pPr>
          </a:lstStyle>
          <a:p>
            <a:pPr marL="17145" lvl="0" defTabSz="914400" eaLnBrk="1" latinLnBrk="0" hangingPunct="1">
              <a:lnSpc>
                <a:spcPct val="100000"/>
              </a:lnSpc>
              <a:spcBef>
                <a:spcPts val="0"/>
              </a:spcBef>
              <a:buNone/>
            </a:pPr>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3490D4D-2826-4363-AEB2-77A06C3F9D43}"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8"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9"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A9FA8E3-371A-4BA5-B226-4FE0174AF9A4}"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782269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normAutofit/>
          </a:bodyPr>
          <a:lstStyle>
            <a:lvl1pPr>
              <a:defRPr lang="zh-CN" altLang="en-US" sz="4000" b="1" spc="85">
                <a:solidFill>
                  <a:srgbClr val="006600"/>
                </a:solidFill>
                <a:effectLst>
                  <a:outerShdw blurRad="38100" dist="38100" dir="2700000" algn="tl">
                    <a:srgbClr val="000000">
                      <a:alpha val="43137"/>
                    </a:srgbClr>
                  </a:outerShdw>
                </a:effectLst>
                <a:latin typeface="黑体"/>
                <a:ea typeface="+mn-ea"/>
              </a:defRPr>
            </a:lvl1pPr>
          </a:lstStyle>
          <a:p>
            <a:pPr marL="17145" lvl="0" defTabSz="914400" eaLnBrk="1" latinLnBrk="0" hangingPunct="1">
              <a:lnSpc>
                <a:spcPct val="100000"/>
              </a:lnSpc>
              <a:spcBef>
                <a:spcPts val="0"/>
              </a:spcBef>
              <a:buNone/>
            </a:pPr>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CB2EFDC-65A5-4F4C-8CA4-5B58EFF08709}"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4"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5"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E0EF220-B676-4A21-9FE1-B4A5EF753023}"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37223670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4883AA8-2511-4203-9E56-FE00D9265D68}"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3"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4"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0C7BBBB-04E9-4060-9B5E-50F9F360498A}"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21816783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编辑母版文本样式</a:t>
            </a:r>
          </a:p>
        </p:txBody>
      </p:sp>
      <p:sp>
        <p:nvSpPr>
          <p:cNvPr id="4"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059A657D-85AA-4312-BC7A-7148ECB80D90}"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59A341B-AE1C-4169-8791-36FB1D5F7B0B}"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14707148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编辑母版文本样式</a:t>
            </a:r>
          </a:p>
        </p:txBody>
      </p:sp>
      <p:sp>
        <p:nvSpPr>
          <p:cNvPr id="5"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16CCC8F-422D-4B92-920D-6E6129E6C48E}"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7"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D995F09-40EB-4EC2-9EDF-B0D78CD25120}"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286427217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C426201-5B89-4969-9943-D50D03C6F786}"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7"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13B1706-55ED-4143-9E12-48FEA8FC34C1}"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42716129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normAutofit/>
          </a:bodyPr>
          <a:lstStyle>
            <a:lvl1pPr>
              <a:defRPr lang="zh-CN" altLang="en-US" sz="4000" b="1" spc="85">
                <a:solidFill>
                  <a:srgbClr val="006600"/>
                </a:solidFill>
                <a:effectLst>
                  <a:outerShdw blurRad="38100" dist="38100" dir="2700000" algn="tl">
                    <a:srgbClr val="000000">
                      <a:alpha val="43137"/>
                    </a:srgbClr>
                  </a:outerShdw>
                </a:effectLst>
                <a:latin typeface="黑体"/>
                <a:ea typeface="+mn-ea"/>
              </a:defRPr>
            </a:lvl1pPr>
          </a:lstStyle>
          <a:p>
            <a:pPr marL="17145" lvl="0" defTabSz="914400" eaLnBrk="1" latinLnBrk="0" hangingPunct="1">
              <a:lnSpc>
                <a:spcPct val="100000"/>
              </a:lnSpc>
              <a:spcBef>
                <a:spcPts val="0"/>
              </a:spcBef>
              <a:buNone/>
            </a:pPr>
            <a:r>
              <a:rPr lang="zh-CN" altLang="en-US" dirty="0"/>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4840369E-F777-44CB-AFF4-121D2235A953}"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D74AC8A-336E-4B17-AD42-94AB255C6679}"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20347467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B9FF4C7F-BCF6-40F1-9EBB-8138DC422ECB}"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16C42C6-B9ED-44D4-B604-66C73ACF069A}"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4187304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normAutofit/>
          </a:bodyPr>
          <a:lstStyle>
            <a:lvl1pPr>
              <a:defRPr lang="zh-CN" altLang="en-US" sz="4000" b="1" spc="85">
                <a:solidFill>
                  <a:srgbClr val="006600"/>
                </a:solidFill>
                <a:effectLst>
                  <a:outerShdw blurRad="38100" dist="38100" dir="2700000" algn="tl">
                    <a:srgbClr val="000000">
                      <a:alpha val="43137"/>
                    </a:srgbClr>
                  </a:outerShdw>
                </a:effectLst>
                <a:latin typeface="黑体"/>
                <a:ea typeface="+mn-ea"/>
              </a:defRPr>
            </a:lvl1pPr>
          </a:lstStyle>
          <a:p>
            <a:pPr marL="17145" lvl="0" defTabSz="914400" eaLnBrk="1" latinLnBrk="0" hangingPunct="1">
              <a:lnSpc>
                <a:spcPct val="100000"/>
              </a:lnSpc>
              <a:spcBef>
                <a:spcPts val="0"/>
              </a:spcBef>
              <a:buNone/>
            </a:pPr>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C8187F0D-140F-418F-9C53-4F754DF6797A}"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7"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9CEE507-03EE-4373-BAB9-399268BEF558}"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2397569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normAutofit/>
          </a:bodyPr>
          <a:lstStyle>
            <a:lvl1pPr>
              <a:defRPr lang="zh-CN" altLang="en-US" sz="4000" b="1" spc="85">
                <a:solidFill>
                  <a:srgbClr val="006600"/>
                </a:solidFill>
                <a:effectLst>
                  <a:outerShdw blurRad="38100" dist="38100" dir="2700000" algn="tl">
                    <a:srgbClr val="000000">
                      <a:alpha val="43137"/>
                    </a:srgbClr>
                  </a:outerShdw>
                </a:effectLst>
                <a:latin typeface="黑体"/>
                <a:ea typeface="+mn-ea"/>
              </a:defRPr>
            </a:lvl1pPr>
          </a:lstStyle>
          <a:p>
            <a:pPr marL="17145" lvl="0" defTabSz="914400" eaLnBrk="1" latinLnBrk="0" hangingPunct="1">
              <a:lnSpc>
                <a:spcPct val="100000"/>
              </a:lnSpc>
              <a:spcBef>
                <a:spcPts val="0"/>
              </a:spcBef>
              <a:buNone/>
            </a:pPr>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3490D4D-2826-4363-AEB2-77A06C3F9D43}"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8"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9"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A9FA8E3-371A-4BA5-B226-4FE0174AF9A4}"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22029994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normAutofit/>
          </a:bodyPr>
          <a:lstStyle>
            <a:lvl1pPr>
              <a:defRPr lang="zh-CN" altLang="en-US" sz="4000" b="1" spc="85">
                <a:solidFill>
                  <a:srgbClr val="006600"/>
                </a:solidFill>
                <a:effectLst>
                  <a:outerShdw blurRad="38100" dist="38100" dir="2700000" algn="tl">
                    <a:srgbClr val="000000">
                      <a:alpha val="43137"/>
                    </a:srgbClr>
                  </a:outerShdw>
                </a:effectLst>
                <a:latin typeface="黑体"/>
                <a:ea typeface="+mn-ea"/>
              </a:defRPr>
            </a:lvl1pPr>
          </a:lstStyle>
          <a:p>
            <a:pPr marL="17145" lvl="0" defTabSz="914400" eaLnBrk="1" latinLnBrk="0" hangingPunct="1">
              <a:lnSpc>
                <a:spcPct val="100000"/>
              </a:lnSpc>
              <a:spcBef>
                <a:spcPts val="0"/>
              </a:spcBef>
              <a:buNone/>
            </a:pPr>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CB2EFDC-65A5-4F4C-8CA4-5B58EFF08709}"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4"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5"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E0EF220-B676-4A21-9FE1-B4A5EF753023}"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11224814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4883AA8-2511-4203-9E56-FE00D9265D68}"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3"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4"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0C7BBBB-04E9-4060-9B5E-50F9F360498A}"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36817894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编辑母版文本样式</a:t>
            </a:r>
          </a:p>
        </p:txBody>
      </p:sp>
      <p:sp>
        <p:nvSpPr>
          <p:cNvPr id="5"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16CCC8F-422D-4B92-920D-6E6129E6C48E}"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7"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D995F09-40EB-4EC2-9EDF-B0D78CD25120}"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2445175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C426201-5B89-4969-9943-D50D03C6F786}" type="datetimeFigureOut">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6"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
        <p:nvSpPr>
          <p:cNvPr id="7"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13B1706-55ED-4143-9E12-48FEA8FC34C1}" type="slidenum">
              <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39175241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20F7D5F-8E72-431E-8A3F-BA606E4A1348}"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dirty="0">
              <a:ln>
                <a:noFill/>
              </a:ln>
              <a:solidFill>
                <a:prstClr val="black">
                  <a:tint val="75000"/>
                </a:prstClr>
              </a:solidFill>
              <a:effectLst/>
              <a:uLnTx/>
              <a:uFillTx/>
              <a:latin typeface="Arial"/>
              <a:ea typeface="微软雅黑" panose="020B0503020204020204" pitchFamily="34"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tint val="75000"/>
                </a:prstClr>
              </a:solidFill>
              <a:effectLst/>
              <a:uLnTx/>
              <a:uFillTx/>
              <a:latin typeface="Arial"/>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B80AD7F-9B18-4B30-8FA5-DACE039D818B}"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dirty="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24075124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ea"/>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ea"/>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ea"/>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ea"/>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20F7D5F-8E72-431E-8A3F-BA606E4A1348}"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dirty="0">
              <a:ln>
                <a:noFill/>
              </a:ln>
              <a:solidFill>
                <a:prstClr val="black">
                  <a:tint val="75000"/>
                </a:prstClr>
              </a:solidFill>
              <a:effectLst/>
              <a:uLnTx/>
              <a:uFillTx/>
              <a:latin typeface="Arial"/>
              <a:ea typeface="微软雅黑" panose="020B0503020204020204" pitchFamily="34"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tint val="75000"/>
                </a:prstClr>
              </a:solidFill>
              <a:effectLst/>
              <a:uLnTx/>
              <a:uFillTx/>
              <a:latin typeface="Arial"/>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B80AD7F-9B18-4B30-8FA5-DACE039D818B}"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dirty="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425861420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ea"/>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ea"/>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ea"/>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ea"/>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20F7D5F-8E72-431E-8A3F-BA606E4A1348}"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2026/5/15</a:t>
            </a:fld>
            <a:endParaRPr kumimoji="0" lang="zh-CN" altLang="en-US" sz="1200" b="0" i="0" u="none" strike="noStrike" kern="1200" cap="none" spc="0" normalizeH="0" baseline="0" noProof="0" dirty="0">
              <a:ln>
                <a:noFill/>
              </a:ln>
              <a:solidFill>
                <a:prstClr val="black">
                  <a:tint val="75000"/>
                </a:prstClr>
              </a:solidFill>
              <a:effectLst/>
              <a:uLnTx/>
              <a:uFillTx/>
              <a:latin typeface="Arial"/>
              <a:ea typeface="微软雅黑" panose="020B0503020204020204" pitchFamily="34"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tint val="75000"/>
                </a:prstClr>
              </a:solidFill>
              <a:effectLst/>
              <a:uLnTx/>
              <a:uFillTx/>
              <a:latin typeface="Arial"/>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B80AD7F-9B18-4B30-8FA5-DACE039D818B}"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dirty="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331401466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ea"/>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ea"/>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ea"/>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ea"/>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8.xml"/><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8.xml"/><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0.png"/><Relationship Id="rId1" Type="http://schemas.openxmlformats.org/officeDocument/2006/relationships/slideLayout" Target="../slideLayouts/slideLayout18.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18.xml"/><Relationship Id="rId5" Type="http://schemas.openxmlformats.org/officeDocument/2006/relationships/image" Target="../media/image34.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8.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openxmlformats.org/officeDocument/2006/relationships/image" Target="../media/image16.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123986" y="1827023"/>
            <a:ext cx="12068014" cy="2123658"/>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4400" b="1" i="0" u="none" strike="noStrike" kern="1200" cap="none" spc="0" normalizeH="0" baseline="0" noProof="0" dirty="0">
                <a:ln>
                  <a:noFill/>
                </a:ln>
                <a:solidFill>
                  <a:srgbClr val="1D2087"/>
                </a:solidFill>
                <a:effectLst/>
                <a:uLnTx/>
                <a:uFillTx/>
                <a:latin typeface="微软雅黑" panose="020B0503020204020204" pitchFamily="34" charset="-122"/>
                <a:ea typeface="微软雅黑" panose="020B0503020204020204" pitchFamily="34" charset="-122"/>
                <a:cs typeface="+mn-cs"/>
              </a:rPr>
              <a:t>Overview of the climate risk and major meteorological disaster over China in 2025</a:t>
            </a:r>
            <a:endParaRPr kumimoji="0" lang="zh-CN" altLang="en-US" sz="4400" b="1" i="0" u="none" strike="noStrike" kern="1200" cap="none" spc="0" normalizeH="0" baseline="0" noProof="0" dirty="0">
              <a:ln>
                <a:noFill/>
              </a:ln>
              <a:solidFill>
                <a:srgbClr val="1D2087"/>
              </a:solidFill>
              <a:effectLst/>
              <a:uLnTx/>
              <a:uFillTx/>
              <a:latin typeface="微软雅黑" panose="020B0503020204020204" pitchFamily="34" charset="-122"/>
              <a:ea typeface="微软雅黑" panose="020B0503020204020204" pitchFamily="34" charset="-122"/>
              <a:cs typeface="+mn-cs"/>
            </a:endParaRPr>
          </a:p>
        </p:txBody>
      </p:sp>
      <p:sp>
        <p:nvSpPr>
          <p:cNvPr id="5" name="标题 1"/>
          <p:cNvSpPr txBox="1"/>
          <p:nvPr/>
        </p:nvSpPr>
        <p:spPr bwMode="auto">
          <a:xfrm>
            <a:off x="3379054" y="5980235"/>
            <a:ext cx="5278120" cy="513080"/>
          </a:xfrm>
          <a:prstGeom prst="rect">
            <a:avLst/>
          </a:prstGeom>
          <a:noFill/>
          <a:ln>
            <a:noFill/>
          </a:ln>
        </p:spPr>
        <p:style>
          <a:lnRef idx="0">
            <a:scrgbClr r="0" g="0" b="0"/>
          </a:lnRef>
          <a:fillRef idx="0">
            <a:scrgbClr r="0" g="0" b="0"/>
          </a:fillRef>
          <a:effectRef idx="0">
            <a:scrgbClr r="0" g="0" b="0"/>
          </a:effectRef>
          <a:fontRef idx="minor">
            <a:schemeClr val="lt1"/>
          </a:fontRef>
        </p:style>
        <p:txBody>
          <a:bodyPr lIns="89995" tIns="44998" rIns="89995" bIns="44998" anchor="ctr"/>
          <a:lstStyle>
            <a:lvl1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2pPr>
            <a:lvl3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3pPr>
            <a:lvl4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4pPr>
            <a:lvl5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5pPr>
            <a:lvl6pPr marL="4572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6pPr>
            <a:lvl7pPr marL="9144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7pPr>
            <a:lvl8pPr marL="13716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8pPr>
            <a:lvl9pPr marL="18288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9pPr>
          </a:lstStyle>
          <a:p>
            <a:pPr marL="0" marR="0" lvl="0" indent="0" algn="ctr" defTabSz="914400" rtl="0" eaLnBrk="0" fontAlgn="base" latinLnBrk="0" hangingPunct="0">
              <a:lnSpc>
                <a:spcPct val="100000"/>
              </a:lnSpc>
              <a:spcBef>
                <a:spcPts val="0"/>
              </a:spcBef>
              <a:spcAft>
                <a:spcPct val="0"/>
              </a:spcAft>
              <a:buClrTx/>
              <a:buSzTx/>
              <a:buFontTx/>
              <a:buNone/>
              <a:tabLst>
                <a:tab pos="3214688" algn="l"/>
              </a:tabLst>
              <a:defRPr/>
            </a:pPr>
            <a:r>
              <a:rPr kumimoji="0" lang="en-US" altLang="zh-CN"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j-cs"/>
              </a:rPr>
              <a:t>May 15, 2026, Nanjing </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j-cs"/>
            </a:endParaRPr>
          </a:p>
        </p:txBody>
      </p:sp>
      <p:sp>
        <p:nvSpPr>
          <p:cNvPr id="6" name="标题 1"/>
          <p:cNvSpPr txBox="1"/>
          <p:nvPr/>
        </p:nvSpPr>
        <p:spPr bwMode="auto">
          <a:xfrm>
            <a:off x="279866" y="3886452"/>
            <a:ext cx="11476495" cy="974329"/>
          </a:xfrm>
          <a:prstGeom prst="rect">
            <a:avLst/>
          </a:prstGeom>
          <a:noFill/>
          <a:ln>
            <a:noFill/>
          </a:ln>
        </p:spPr>
        <p:style>
          <a:lnRef idx="0">
            <a:scrgbClr r="0" g="0" b="0"/>
          </a:lnRef>
          <a:fillRef idx="0">
            <a:scrgbClr r="0" g="0" b="0"/>
          </a:fillRef>
          <a:effectRef idx="0">
            <a:scrgbClr r="0" g="0" b="0"/>
          </a:effectRef>
          <a:fontRef idx="minor">
            <a:schemeClr val="lt1"/>
          </a:fontRef>
        </p:style>
        <p:txBody>
          <a:bodyPr lIns="89995" tIns="44998" rIns="89995" bIns="44998" anchor="ctr"/>
          <a:lstStyle>
            <a:lvl1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2pPr>
            <a:lvl3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3pPr>
            <a:lvl4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4pPr>
            <a:lvl5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5pPr>
            <a:lvl6pPr marL="4572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6pPr>
            <a:lvl7pPr marL="9144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7pPr>
            <a:lvl8pPr marL="13716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8pPr>
            <a:lvl9pPr marL="18288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9pPr>
          </a:lstStyle>
          <a:p>
            <a:pPr marL="0" marR="0" lvl="0" indent="0" algn="ctr" defTabSz="914400" rtl="0" eaLnBrk="0" fontAlgn="base" latinLnBrk="0" hangingPunct="0">
              <a:lnSpc>
                <a:spcPct val="100000"/>
              </a:lnSpc>
              <a:spcBef>
                <a:spcPts val="0"/>
              </a:spcBef>
              <a:spcAft>
                <a:spcPct val="0"/>
              </a:spcAft>
              <a:buClrTx/>
              <a:buSzTx/>
              <a:buFontTx/>
              <a:buNone/>
              <a:tabLst/>
              <a:defRPr/>
            </a:pPr>
            <a:endParaRPr kumimoji="0" lang="en-US" altLang="zh-CN"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j-cs"/>
            </a:endParaRPr>
          </a:p>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j-cs"/>
              </a:rPr>
              <a:t>Wang </a:t>
            </a:r>
            <a:r>
              <a:rPr kumimoji="0" lang="en-US" altLang="zh-CN" sz="3200" b="1" i="0" u="none" strike="noStrike" kern="1200" cap="none" spc="0" normalizeH="0" baseline="0" noProof="0" dirty="0" err="1">
                <a:ln>
                  <a:noFill/>
                </a:ln>
                <a:solidFill>
                  <a:prstClr val="white"/>
                </a:solidFill>
                <a:effectLst/>
                <a:uLnTx/>
                <a:uFillTx/>
                <a:latin typeface="微软雅黑" panose="020B0503020204020204" pitchFamily="34" charset="-122"/>
                <a:ea typeface="微软雅黑" panose="020B0503020204020204" pitchFamily="34" charset="-122"/>
                <a:cs typeface="+mj-cs"/>
              </a:rPr>
              <a:t>Yaqi</a:t>
            </a:r>
            <a:r>
              <a:rPr kumimoji="0" lang="en-US" altLang="zh-CN"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j-cs"/>
              </a:rPr>
              <a:t>, Liu Yuan, Li Ying, Yin Yizhou, Wang Guofu </a:t>
            </a:r>
          </a:p>
        </p:txBody>
      </p:sp>
      <p:sp>
        <p:nvSpPr>
          <p:cNvPr id="2" name="标题 1">
            <a:extLst>
              <a:ext uri="{FF2B5EF4-FFF2-40B4-BE49-F238E27FC236}">
                <a16:creationId xmlns:a16="http://schemas.microsoft.com/office/drawing/2014/main" id="{ED235A98-5027-B73C-99A8-7AFC7AE60ADB}"/>
              </a:ext>
            </a:extLst>
          </p:cNvPr>
          <p:cNvSpPr txBox="1"/>
          <p:nvPr/>
        </p:nvSpPr>
        <p:spPr bwMode="auto">
          <a:xfrm>
            <a:off x="-1654265" y="0"/>
            <a:ext cx="5278120" cy="513080"/>
          </a:xfrm>
          <a:prstGeom prst="rect">
            <a:avLst/>
          </a:prstGeom>
          <a:noFill/>
          <a:ln>
            <a:noFill/>
          </a:ln>
        </p:spPr>
        <p:style>
          <a:lnRef idx="0">
            <a:scrgbClr r="0" g="0" b="0"/>
          </a:lnRef>
          <a:fillRef idx="0">
            <a:scrgbClr r="0" g="0" b="0"/>
          </a:fillRef>
          <a:effectRef idx="0">
            <a:scrgbClr r="0" g="0" b="0"/>
          </a:effectRef>
          <a:fontRef idx="minor">
            <a:schemeClr val="lt1"/>
          </a:fontRef>
        </p:style>
        <p:txBody>
          <a:bodyPr lIns="89995" tIns="44998" rIns="89995" bIns="44998" anchor="ctr"/>
          <a:lstStyle>
            <a:lvl1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2pPr>
            <a:lvl3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3pPr>
            <a:lvl4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4pPr>
            <a:lvl5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5pPr>
            <a:lvl6pPr marL="4572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6pPr>
            <a:lvl7pPr marL="9144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7pPr>
            <a:lvl8pPr marL="13716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8pPr>
            <a:lvl9pPr marL="18288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9pPr>
          </a:lstStyle>
          <a:p>
            <a:pPr algn="ctr">
              <a:spcBef>
                <a:spcPts val="0"/>
              </a:spcBef>
              <a:tabLst>
                <a:tab pos="3214688" algn="l"/>
              </a:tabLst>
              <a:defRPr/>
            </a:pPr>
            <a:r>
              <a:rPr lang="en-US" altLang="zh-CN" sz="2000" dirty="0">
                <a:solidFill>
                  <a:srgbClr val="FF0000"/>
                </a:solidFill>
                <a:effectLst/>
                <a:latin typeface="Times New Roman" pitchFamily="18" charset="0"/>
                <a:ea typeface="微软雅黑" panose="020B0503020204020204" pitchFamily="34" charset="-122"/>
                <a:cs typeface="Times New Roman" pitchFamily="18" charset="0"/>
              </a:rPr>
              <a:t>FOCRAII2026</a:t>
            </a:r>
          </a:p>
        </p:txBody>
      </p:sp>
      <p:sp>
        <p:nvSpPr>
          <p:cNvPr id="7" name="文本框 6">
            <a:extLst>
              <a:ext uri="{FF2B5EF4-FFF2-40B4-BE49-F238E27FC236}">
                <a16:creationId xmlns:a16="http://schemas.microsoft.com/office/drawing/2014/main" id="{B7A5D719-ED74-EC48-D828-BDDD365D58ED}"/>
              </a:ext>
            </a:extLst>
          </p:cNvPr>
          <p:cNvSpPr txBox="1"/>
          <p:nvPr/>
        </p:nvSpPr>
        <p:spPr>
          <a:xfrm>
            <a:off x="2496124" y="5103291"/>
            <a:ext cx="7043978" cy="461665"/>
          </a:xfrm>
          <a:prstGeom prst="rect">
            <a:avLst/>
          </a:prstGeom>
          <a:noFill/>
        </p:spPr>
        <p:txBody>
          <a:bodyPr wrap="square">
            <a:sp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altLang="zh-CN" sz="2400" b="1" i="1" u="none" strike="noStrike" kern="1200" cap="none" spc="0" normalizeH="0" baseline="0" noProof="0" dirty="0">
                <a:ln>
                  <a:noFill/>
                </a:ln>
                <a:solidFill>
                  <a:schemeClr val="bg1"/>
                </a:solidFill>
                <a:effectLst/>
                <a:uLnTx/>
                <a:uFillTx/>
                <a:latin typeface="Times New Roman" pitchFamily="18" charset="0"/>
                <a:ea typeface="微软雅黑" panose="020B0503020204020204" pitchFamily="34" charset="-122"/>
                <a:cs typeface="Times New Roman" pitchFamily="18" charset="0"/>
              </a:rPr>
              <a:t>NCC, CMA</a:t>
            </a:r>
          </a:p>
        </p:txBody>
      </p:sp>
    </p:spTree>
    <p:extLst>
      <p:ext uri="{BB962C8B-B14F-4D97-AF65-F5344CB8AC3E}">
        <p14:creationId xmlns:p14="http://schemas.microsoft.com/office/powerpoint/2010/main" val="2038748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DDE350-6B8D-0CB9-184A-5B378E26663F}"/>
            </a:ext>
          </a:extLst>
        </p:cNvPr>
        <p:cNvGrpSpPr/>
        <p:nvPr/>
      </p:nvGrpSpPr>
      <p:grpSpPr>
        <a:xfrm>
          <a:off x="0" y="0"/>
          <a:ext cx="0" cy="0"/>
          <a:chOff x="0" y="0"/>
          <a:chExt cx="0" cy="0"/>
        </a:xfrm>
      </p:grpSpPr>
      <p:sp>
        <p:nvSpPr>
          <p:cNvPr id="2" name="TextBox 2">
            <a:extLst>
              <a:ext uri="{FF2B5EF4-FFF2-40B4-BE49-F238E27FC236}">
                <a16:creationId xmlns:a16="http://schemas.microsoft.com/office/drawing/2014/main" id="{441BF040-C740-1DFF-EA23-770DF98FA7CA}"/>
              </a:ext>
            </a:extLst>
          </p:cNvPr>
          <p:cNvSpPr txBox="1">
            <a:spLocks noChangeArrowheads="1"/>
          </p:cNvSpPr>
          <p:nvPr/>
        </p:nvSpPr>
        <p:spPr bwMode="auto">
          <a:xfrm>
            <a:off x="838200" y="117151"/>
            <a:ext cx="9886627" cy="7285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eaLnBrk="0" fontAlgn="base" hangingPunct="0">
              <a:spcBef>
                <a:spcPct val="0"/>
              </a:spcBef>
              <a:spcAft>
                <a:spcPct val="0"/>
              </a:spcAft>
              <a:defRPr sz="3200" b="1">
                <a:solidFill>
                  <a:srgbClr val="FFFF00"/>
                </a:solidFill>
                <a:effectLst>
                  <a:outerShdw blurRad="38100" dist="38100" dir="2700000" algn="tl">
                    <a:srgbClr val="000000">
                      <a:alpha val="43137"/>
                    </a:srgbClr>
                  </a:outerShdw>
                </a:effectLst>
                <a:latin typeface="幼圆" pitchFamily="49" charset="-122"/>
                <a:ea typeface="幼圆" pitchFamily="49" charset="-122"/>
              </a:defRPr>
            </a:lvl1pPr>
          </a:lstStyle>
          <a:p>
            <a:pPr algn="l"/>
            <a:r>
              <a:rPr lang="en-US" altLang="zh-CN" dirty="0">
                <a:latin typeface="Times New Roman" panose="02020603050405020304" pitchFamily="18" charset="0"/>
                <a:ea typeface="+mj-ea"/>
                <a:cs typeface="Times New Roman" panose="02020603050405020304" pitchFamily="18" charset="0"/>
              </a:rPr>
              <a:t>2.2 Rainfall</a:t>
            </a:r>
            <a:endParaRPr lang="zh-CN" altLang="en-US" dirty="0">
              <a:latin typeface="Times New Roman" panose="02020603050405020304" pitchFamily="18" charset="0"/>
              <a:ea typeface="+mj-ea"/>
              <a:cs typeface="Times New Roman" panose="02020603050405020304" pitchFamily="18" charset="0"/>
            </a:endParaRPr>
          </a:p>
        </p:txBody>
      </p:sp>
      <p:pic>
        <p:nvPicPr>
          <p:cNvPr id="3" name="图片 2">
            <a:extLst>
              <a:ext uri="{FF2B5EF4-FFF2-40B4-BE49-F238E27FC236}">
                <a16:creationId xmlns:a16="http://schemas.microsoft.com/office/drawing/2014/main" id="{BDC6DE34-E9D0-C57F-0A9A-A6EFDC73307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4107" y="1081269"/>
            <a:ext cx="3483649" cy="2151814"/>
          </a:xfrm>
          <a:prstGeom prst="rect">
            <a:avLst/>
          </a:prstGeom>
          <a:noFill/>
        </p:spPr>
      </p:pic>
      <p:pic>
        <p:nvPicPr>
          <p:cNvPr id="4" name="图片 3">
            <a:extLst>
              <a:ext uri="{FF2B5EF4-FFF2-40B4-BE49-F238E27FC236}">
                <a16:creationId xmlns:a16="http://schemas.microsoft.com/office/drawing/2014/main" id="{BA83BA93-575E-2744-7518-8BD9A5AECC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8589" y="921453"/>
            <a:ext cx="3104712" cy="2311630"/>
          </a:xfrm>
          <a:prstGeom prst="rect">
            <a:avLst/>
          </a:prstGeom>
        </p:spPr>
      </p:pic>
      <p:sp>
        <p:nvSpPr>
          <p:cNvPr id="5" name="文本框 4">
            <a:extLst>
              <a:ext uri="{FF2B5EF4-FFF2-40B4-BE49-F238E27FC236}">
                <a16:creationId xmlns:a16="http://schemas.microsoft.com/office/drawing/2014/main" id="{517D3A74-F169-8659-5E47-F2DFF5471314}"/>
              </a:ext>
            </a:extLst>
          </p:cNvPr>
          <p:cNvSpPr txBox="1"/>
          <p:nvPr/>
        </p:nvSpPr>
        <p:spPr>
          <a:xfrm>
            <a:off x="3782624" y="3253707"/>
            <a:ext cx="4244340" cy="646331"/>
          </a:xfrm>
          <a:prstGeom prst="rect">
            <a:avLst/>
          </a:prstGeom>
          <a:noFill/>
        </p:spPr>
        <p:txBody>
          <a:bodyPr wrap="square">
            <a:spAutoFit/>
          </a:bodyPr>
          <a:lstStyle/>
          <a:p>
            <a:pPr algn="ctr"/>
            <a:r>
              <a:rPr lang="en-US" altLang="zh-CN" dirty="0"/>
              <a:t>Precipitation anomaly during the rainy season in North China(7.5-9.2)</a:t>
            </a:r>
            <a:endParaRPr lang="zh-CN" altLang="en-US" dirty="0"/>
          </a:p>
        </p:txBody>
      </p:sp>
      <p:pic>
        <p:nvPicPr>
          <p:cNvPr id="6" name="图片 5">
            <a:extLst>
              <a:ext uri="{FF2B5EF4-FFF2-40B4-BE49-F238E27FC236}">
                <a16:creationId xmlns:a16="http://schemas.microsoft.com/office/drawing/2014/main" id="{0330CD7C-5A3D-9161-1B92-D02AF831FC9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52015" y="3879413"/>
            <a:ext cx="3132414" cy="2332256"/>
          </a:xfrm>
          <a:prstGeom prst="rect">
            <a:avLst/>
          </a:prstGeom>
        </p:spPr>
      </p:pic>
      <p:sp>
        <p:nvSpPr>
          <p:cNvPr id="7" name="文本框 6">
            <a:extLst>
              <a:ext uri="{FF2B5EF4-FFF2-40B4-BE49-F238E27FC236}">
                <a16:creationId xmlns:a16="http://schemas.microsoft.com/office/drawing/2014/main" id="{DCC8A645-6808-E3D8-DFC4-6AC622283816}"/>
              </a:ext>
            </a:extLst>
          </p:cNvPr>
          <p:cNvSpPr txBox="1"/>
          <p:nvPr/>
        </p:nvSpPr>
        <p:spPr>
          <a:xfrm>
            <a:off x="3782624" y="6220658"/>
            <a:ext cx="4418308" cy="646331"/>
          </a:xfrm>
          <a:prstGeom prst="rect">
            <a:avLst/>
          </a:prstGeom>
          <a:noFill/>
        </p:spPr>
        <p:txBody>
          <a:bodyPr wrap="square">
            <a:spAutoFit/>
          </a:bodyPr>
          <a:lstStyle/>
          <a:p>
            <a:pPr algn="ctr"/>
            <a:r>
              <a:rPr lang="en-US" altLang="zh-CN" dirty="0"/>
              <a:t>Precipitation anomaly during the autumn rain of West China (8.25-11.11)</a:t>
            </a:r>
            <a:endParaRPr lang="zh-CN" altLang="en-US" dirty="0"/>
          </a:p>
        </p:txBody>
      </p:sp>
      <p:sp>
        <p:nvSpPr>
          <p:cNvPr id="9" name="文本框 8">
            <a:extLst>
              <a:ext uri="{FF2B5EF4-FFF2-40B4-BE49-F238E27FC236}">
                <a16:creationId xmlns:a16="http://schemas.microsoft.com/office/drawing/2014/main" id="{6A168DC0-D459-5B60-42CA-C0C0836A37FD}"/>
              </a:ext>
            </a:extLst>
          </p:cNvPr>
          <p:cNvSpPr txBox="1"/>
          <p:nvPr/>
        </p:nvSpPr>
        <p:spPr>
          <a:xfrm>
            <a:off x="-402881" y="6262424"/>
            <a:ext cx="4244340" cy="369332"/>
          </a:xfrm>
          <a:prstGeom prst="rect">
            <a:avLst/>
          </a:prstGeom>
          <a:noFill/>
        </p:spPr>
        <p:txBody>
          <a:bodyPr wrap="square">
            <a:spAutoFit/>
          </a:bodyPr>
          <a:lstStyle/>
          <a:p>
            <a:pPr algn="ctr"/>
            <a:r>
              <a:rPr lang="en-US" altLang="zh-CN" dirty="0"/>
              <a:t>Precipitation during 7.23-29</a:t>
            </a:r>
            <a:endParaRPr lang="zh-CN" altLang="en-US" dirty="0"/>
          </a:p>
        </p:txBody>
      </p:sp>
      <p:pic>
        <p:nvPicPr>
          <p:cNvPr id="10" name="图片 9" descr="地图&#10;&#10;AI 生成的内容可能不正确。">
            <a:extLst>
              <a:ext uri="{FF2B5EF4-FFF2-40B4-BE49-F238E27FC236}">
                <a16:creationId xmlns:a16="http://schemas.microsoft.com/office/drawing/2014/main" id="{88FF8833-3CB3-C545-F1D7-E360921684F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4107" y="3900038"/>
            <a:ext cx="3170200" cy="2360390"/>
          </a:xfrm>
          <a:prstGeom prst="rect">
            <a:avLst/>
          </a:prstGeom>
        </p:spPr>
      </p:pic>
      <p:sp>
        <p:nvSpPr>
          <p:cNvPr id="11" name="矩形 10">
            <a:extLst>
              <a:ext uri="{FF2B5EF4-FFF2-40B4-BE49-F238E27FC236}">
                <a16:creationId xmlns:a16="http://schemas.microsoft.com/office/drawing/2014/main" id="{84D06087-40AE-BE0F-B320-C9C61DFA9536}"/>
              </a:ext>
            </a:extLst>
          </p:cNvPr>
          <p:cNvSpPr/>
          <p:nvPr/>
        </p:nvSpPr>
        <p:spPr>
          <a:xfrm>
            <a:off x="7840980" y="921453"/>
            <a:ext cx="4351020" cy="6100003"/>
          </a:xfrm>
          <a:prstGeom prst="rect">
            <a:avLst/>
          </a:prstGeom>
          <a:noFill/>
        </p:spPr>
        <p:txBody>
          <a:bodyPr wrap="square" anchor="t">
            <a:spAutoFit/>
          </a:bodyPr>
          <a:lstStyle/>
          <a:p>
            <a:pPr marL="285750" indent="-285750" fontAlgn="base">
              <a:lnSpc>
                <a:spcPct val="125000"/>
              </a:lnSpc>
              <a:spcBef>
                <a:spcPts val="600"/>
              </a:spcBef>
              <a:spcAft>
                <a:spcPct val="0"/>
              </a:spcAft>
              <a:buFont typeface="Wingdings" panose="05000000000000000000" charset="0"/>
              <a:buChar char="n"/>
            </a:pPr>
            <a:r>
              <a:rPr lang="en-US" altLang="zh-CN" dirty="0">
                <a:solidFill>
                  <a:srgbClr val="003399"/>
                </a:solidFill>
                <a:latin typeface="Times New Roman" panose="02020603050405020304" pitchFamily="18" charset="0"/>
                <a:ea typeface="+mj-ea"/>
                <a:cs typeface="Times New Roman" panose="02020603050405020304" pitchFamily="18" charset="0"/>
              </a:rPr>
              <a:t>There are </a:t>
            </a:r>
            <a:r>
              <a:rPr lang="en-US" altLang="zh-CN" dirty="0">
                <a:solidFill>
                  <a:srgbClr val="C00000"/>
                </a:solidFill>
                <a:latin typeface="Times New Roman" panose="02020603050405020304" pitchFamily="18" charset="0"/>
                <a:ea typeface="+mj-ea"/>
                <a:cs typeface="Times New Roman" panose="02020603050405020304" pitchFamily="18" charset="0"/>
              </a:rPr>
              <a:t>43</a:t>
            </a:r>
            <a:r>
              <a:rPr lang="en-US" altLang="zh-CN" dirty="0">
                <a:solidFill>
                  <a:srgbClr val="003399"/>
                </a:solidFill>
                <a:latin typeface="Times New Roman" panose="02020603050405020304" pitchFamily="18" charset="0"/>
                <a:ea typeface="+mj-ea"/>
                <a:cs typeface="Times New Roman" panose="02020603050405020304" pitchFamily="18" charset="0"/>
              </a:rPr>
              <a:t> regional rainstorm events in the country, 5 more than the normal. The climate risk index of rainstorm and flood is 7.6, ranking the </a:t>
            </a:r>
            <a:r>
              <a:rPr lang="en-US" altLang="zh-CN" dirty="0">
                <a:solidFill>
                  <a:srgbClr val="C00000"/>
                </a:solidFill>
                <a:latin typeface="Times New Roman" panose="02020603050405020304" pitchFamily="18" charset="0"/>
                <a:ea typeface="+mj-ea"/>
                <a:cs typeface="Times New Roman" panose="02020603050405020304" pitchFamily="18" charset="0"/>
              </a:rPr>
              <a:t>seventh</a:t>
            </a:r>
            <a:r>
              <a:rPr lang="en-US" altLang="zh-CN" dirty="0">
                <a:solidFill>
                  <a:srgbClr val="003399"/>
                </a:solidFill>
                <a:latin typeface="Times New Roman" panose="02020603050405020304" pitchFamily="18" charset="0"/>
                <a:ea typeface="+mj-ea"/>
                <a:cs typeface="Times New Roman" panose="02020603050405020304" pitchFamily="18" charset="0"/>
              </a:rPr>
              <a:t> in history.</a:t>
            </a:r>
          </a:p>
          <a:p>
            <a:pPr marL="285750" indent="-285750" fontAlgn="base">
              <a:lnSpc>
                <a:spcPct val="125000"/>
              </a:lnSpc>
              <a:spcBef>
                <a:spcPts val="600"/>
              </a:spcBef>
              <a:spcAft>
                <a:spcPct val="0"/>
              </a:spcAft>
              <a:buFont typeface="Wingdings" panose="05000000000000000000" charset="0"/>
              <a:buChar char="n"/>
            </a:pPr>
            <a:r>
              <a:rPr lang="en-US" altLang="zh-CN" dirty="0">
                <a:solidFill>
                  <a:srgbClr val="003399"/>
                </a:solidFill>
                <a:latin typeface="Times New Roman" panose="02020603050405020304" pitchFamily="18" charset="0"/>
                <a:ea typeface="+mj-ea"/>
                <a:cs typeface="Times New Roman" panose="02020603050405020304" pitchFamily="18" charset="0"/>
              </a:rPr>
              <a:t>The rainfall and duration of the rainy season in North China are </a:t>
            </a:r>
            <a:r>
              <a:rPr lang="en-US" altLang="zh-CN" dirty="0">
                <a:solidFill>
                  <a:srgbClr val="C00000"/>
                </a:solidFill>
                <a:latin typeface="Times New Roman" panose="02020603050405020304" pitchFamily="18" charset="0"/>
                <a:ea typeface="+mj-ea"/>
                <a:cs typeface="Times New Roman" panose="02020603050405020304" pitchFamily="18" charset="0"/>
              </a:rPr>
              <a:t>the highest in history</a:t>
            </a:r>
            <a:r>
              <a:rPr lang="en-US" altLang="zh-CN" dirty="0">
                <a:solidFill>
                  <a:srgbClr val="003399"/>
                </a:solidFill>
                <a:latin typeface="Times New Roman" panose="02020603050405020304" pitchFamily="18" charset="0"/>
                <a:ea typeface="+mj-ea"/>
                <a:cs typeface="Times New Roman" panose="02020603050405020304" pitchFamily="18" charset="0"/>
              </a:rPr>
              <a:t>. From July 23 to 29, a very strong rainstorm occurred in North China, Northeast China and Inner Mongolia. The daily precipitation and cumulative precipitation in many areas broke records, reaching </a:t>
            </a:r>
            <a:r>
              <a:rPr lang="en-US" altLang="zh-CN" dirty="0">
                <a:solidFill>
                  <a:srgbClr val="C00000"/>
                </a:solidFill>
                <a:latin typeface="Times New Roman" panose="02020603050405020304" pitchFamily="18" charset="0"/>
                <a:ea typeface="+mj-ea"/>
                <a:cs typeface="Times New Roman" panose="02020603050405020304" pitchFamily="18" charset="0"/>
              </a:rPr>
              <a:t>605.8mm</a:t>
            </a:r>
            <a:r>
              <a:rPr lang="en-US" altLang="zh-CN" dirty="0">
                <a:solidFill>
                  <a:srgbClr val="003399"/>
                </a:solidFill>
                <a:latin typeface="Times New Roman" panose="02020603050405020304" pitchFamily="18" charset="0"/>
                <a:ea typeface="+mj-ea"/>
                <a:cs typeface="Times New Roman" panose="02020603050405020304" pitchFamily="18" charset="0"/>
              </a:rPr>
              <a:t> in Yixian County, Baoding, Hebei.</a:t>
            </a:r>
          </a:p>
          <a:p>
            <a:pPr marL="285750" indent="-285750" fontAlgn="base">
              <a:lnSpc>
                <a:spcPct val="125000"/>
              </a:lnSpc>
              <a:spcBef>
                <a:spcPts val="600"/>
              </a:spcBef>
              <a:spcAft>
                <a:spcPct val="0"/>
              </a:spcAft>
              <a:buFont typeface="Wingdings" panose="05000000000000000000" charset="0"/>
              <a:buChar char="n"/>
            </a:pPr>
            <a:r>
              <a:rPr lang="en-US" altLang="zh-CN" dirty="0">
                <a:solidFill>
                  <a:srgbClr val="003399"/>
                </a:solidFill>
                <a:latin typeface="Times New Roman" panose="02020603050405020304" pitchFamily="18" charset="0"/>
                <a:ea typeface="+mj-ea"/>
                <a:cs typeface="Times New Roman" panose="02020603050405020304" pitchFamily="18" charset="0"/>
              </a:rPr>
              <a:t>The autumn rain of West China lasts for a long time, has a large amount of rainfall, is highly extreme, and has a significant impact.</a:t>
            </a:r>
          </a:p>
        </p:txBody>
      </p:sp>
    </p:spTree>
    <p:extLst>
      <p:ext uri="{BB962C8B-B14F-4D97-AF65-F5344CB8AC3E}">
        <p14:creationId xmlns:p14="http://schemas.microsoft.com/office/powerpoint/2010/main" val="14331437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形用户界面&#10;&#10;AI 生成的内容可能不正确。">
            <a:extLst>
              <a:ext uri="{FF2B5EF4-FFF2-40B4-BE49-F238E27FC236}">
                <a16:creationId xmlns:a16="http://schemas.microsoft.com/office/drawing/2014/main" id="{62FA29E1-4AF0-6159-6B58-16A5B11B0244}"/>
              </a:ext>
            </a:extLst>
          </p:cNvPr>
          <p:cNvPicPr>
            <a:picLocks noChangeAspect="1"/>
          </p:cNvPicPr>
          <p:nvPr/>
        </p:nvPicPr>
        <p:blipFill>
          <a:blip r:embed="rId3" cstate="print">
            <a:extLst>
              <a:ext uri="{28A0092B-C50C-407E-A947-70E740481C1C}">
                <a14:useLocalDpi xmlns:a14="http://schemas.microsoft.com/office/drawing/2010/main" val="0"/>
              </a:ext>
            </a:extLst>
          </a:blip>
          <a:srcRect t="13710"/>
          <a:stretch>
            <a:fillRect/>
          </a:stretch>
        </p:blipFill>
        <p:spPr bwMode="auto">
          <a:xfrm>
            <a:off x="360087" y="938623"/>
            <a:ext cx="4865921" cy="3314170"/>
          </a:xfrm>
          <a:prstGeom prst="rect">
            <a:avLst/>
          </a:prstGeom>
          <a:noFill/>
          <a:ln>
            <a:noFill/>
          </a:ln>
        </p:spPr>
      </p:pic>
      <p:pic>
        <p:nvPicPr>
          <p:cNvPr id="3" name="图片 2">
            <a:extLst>
              <a:ext uri="{FF2B5EF4-FFF2-40B4-BE49-F238E27FC236}">
                <a16:creationId xmlns:a16="http://schemas.microsoft.com/office/drawing/2014/main" id="{6458A1A0-BAEA-36BF-1999-28E821B140F7}"/>
              </a:ext>
            </a:extLst>
          </p:cNvPr>
          <p:cNvPicPr>
            <a:picLocks noChangeAspect="1"/>
          </p:cNvPicPr>
          <p:nvPr/>
        </p:nvPicPr>
        <p:blipFill>
          <a:blip r:embed="rId4"/>
          <a:srcRect t="15202"/>
          <a:stretch>
            <a:fillRect/>
          </a:stretch>
        </p:blipFill>
        <p:spPr>
          <a:xfrm>
            <a:off x="5882411" y="1028700"/>
            <a:ext cx="5273497" cy="2827853"/>
          </a:xfrm>
          <a:prstGeom prst="rect">
            <a:avLst/>
          </a:prstGeom>
        </p:spPr>
      </p:pic>
      <p:sp>
        <p:nvSpPr>
          <p:cNvPr id="4" name="文本框 3">
            <a:extLst>
              <a:ext uri="{FF2B5EF4-FFF2-40B4-BE49-F238E27FC236}">
                <a16:creationId xmlns:a16="http://schemas.microsoft.com/office/drawing/2014/main" id="{7AEB9E97-FE63-2E13-4076-B4FED05A4D89}"/>
              </a:ext>
            </a:extLst>
          </p:cNvPr>
          <p:cNvSpPr txBox="1"/>
          <p:nvPr/>
        </p:nvSpPr>
        <p:spPr>
          <a:xfrm>
            <a:off x="360086" y="4252793"/>
            <a:ext cx="11245174" cy="923330"/>
          </a:xfrm>
          <a:prstGeom prst="rect">
            <a:avLst/>
          </a:prstGeom>
          <a:noFill/>
        </p:spPr>
        <p:txBody>
          <a:bodyPr wrap="square">
            <a:spAutoFit/>
          </a:bodyPr>
          <a:lstStyle/>
          <a:p>
            <a:pPr algn="ctr"/>
            <a:r>
              <a:rPr lang="en-US" altLang="zh-CN" dirty="0">
                <a:latin typeface="Times New Roman" panose="02020603050405020304" pitchFamily="18" charset="0"/>
                <a:cs typeface="Times New Roman" panose="02020603050405020304" pitchFamily="18" charset="0"/>
              </a:rPr>
              <a:t>Time–latitude cross-section of the daily precipitation (units: mm) averaged over 110°–120°E from May to November in 2025 (left). Anomaly of 500 </a:t>
            </a:r>
            <a:r>
              <a:rPr lang="en-US" altLang="zh-CN" dirty="0" err="1">
                <a:latin typeface="Times New Roman" panose="02020603050405020304" pitchFamily="18" charset="0"/>
                <a:cs typeface="Times New Roman" panose="02020603050405020304" pitchFamily="18" charset="0"/>
              </a:rPr>
              <a:t>hPa</a:t>
            </a:r>
            <a:r>
              <a:rPr lang="en-US" altLang="zh-CN" dirty="0">
                <a:latin typeface="Times New Roman" panose="02020603050405020304" pitchFamily="18" charset="0"/>
                <a:cs typeface="Times New Roman" panose="02020603050405020304" pitchFamily="18" charset="0"/>
              </a:rPr>
              <a:t> geopotential height (shading, unit: </a:t>
            </a:r>
            <a:r>
              <a:rPr lang="en-US" altLang="zh-CN" dirty="0" err="1">
                <a:latin typeface="Times New Roman" panose="02020603050405020304" pitchFamily="18" charset="0"/>
                <a:cs typeface="Times New Roman" panose="02020603050405020304" pitchFamily="18" charset="0"/>
              </a:rPr>
              <a:t>gpm</a:t>
            </a:r>
            <a:r>
              <a:rPr lang="en-US" altLang="zh-CN" dirty="0">
                <a:latin typeface="Times New Roman" panose="02020603050405020304" pitchFamily="18" charset="0"/>
                <a:cs typeface="Times New Roman" panose="02020603050405020304" pitchFamily="18" charset="0"/>
              </a:rPr>
              <a:t>) and 850 </a:t>
            </a:r>
            <a:r>
              <a:rPr lang="en-US" altLang="zh-CN" dirty="0" err="1">
                <a:latin typeface="Times New Roman" panose="02020603050405020304" pitchFamily="18" charset="0"/>
                <a:cs typeface="Times New Roman" panose="02020603050405020304" pitchFamily="18" charset="0"/>
              </a:rPr>
              <a:t>hPa</a:t>
            </a:r>
            <a:r>
              <a:rPr lang="en-US" altLang="zh-CN" dirty="0">
                <a:latin typeface="Times New Roman" panose="02020603050405020304" pitchFamily="18" charset="0"/>
                <a:cs typeface="Times New Roman" panose="02020603050405020304" pitchFamily="18" charset="0"/>
              </a:rPr>
              <a:t> wind (arrows, unit: m/s) in summer 2025 (right) </a:t>
            </a:r>
            <a:endParaRPr lang="zh-CN" altLang="en-US" dirty="0">
              <a:latin typeface="Times New Roman" panose="02020603050405020304" pitchFamily="18" charset="0"/>
              <a:cs typeface="Times New Roman" panose="02020603050405020304" pitchFamily="18" charset="0"/>
            </a:endParaRPr>
          </a:p>
        </p:txBody>
      </p:sp>
      <p:sp>
        <p:nvSpPr>
          <p:cNvPr id="5" name="TextBox 2">
            <a:extLst>
              <a:ext uri="{FF2B5EF4-FFF2-40B4-BE49-F238E27FC236}">
                <a16:creationId xmlns:a16="http://schemas.microsoft.com/office/drawing/2014/main" id="{87C7B3BC-9DFA-DA7D-AA7D-827704F3F053}"/>
              </a:ext>
            </a:extLst>
          </p:cNvPr>
          <p:cNvSpPr txBox="1">
            <a:spLocks noChangeArrowheads="1"/>
          </p:cNvSpPr>
          <p:nvPr/>
        </p:nvSpPr>
        <p:spPr bwMode="auto">
          <a:xfrm>
            <a:off x="838200" y="117151"/>
            <a:ext cx="9886627" cy="7285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eaLnBrk="0" fontAlgn="base" hangingPunct="0">
              <a:spcBef>
                <a:spcPct val="0"/>
              </a:spcBef>
              <a:spcAft>
                <a:spcPct val="0"/>
              </a:spcAft>
              <a:defRPr sz="3200" b="1">
                <a:solidFill>
                  <a:srgbClr val="FFFF00"/>
                </a:solidFill>
                <a:effectLst>
                  <a:outerShdw blurRad="38100" dist="38100" dir="2700000" algn="tl">
                    <a:srgbClr val="000000">
                      <a:alpha val="43137"/>
                    </a:srgbClr>
                  </a:outerShdw>
                </a:effectLst>
                <a:latin typeface="幼圆" pitchFamily="49" charset="-122"/>
                <a:ea typeface="幼圆" pitchFamily="49" charset="-122"/>
              </a:defRPr>
            </a:lvl1pPr>
          </a:lstStyle>
          <a:p>
            <a:pPr algn="l"/>
            <a:r>
              <a:rPr lang="en-US" altLang="zh-CN" dirty="0">
                <a:latin typeface="Times New Roman" panose="02020603050405020304" pitchFamily="18" charset="0"/>
                <a:ea typeface="+mj-ea"/>
                <a:cs typeface="Times New Roman" panose="02020603050405020304" pitchFamily="18" charset="0"/>
              </a:rPr>
              <a:t>2.2 Rainfall</a:t>
            </a:r>
            <a:endParaRPr lang="zh-CN" altLang="en-US" dirty="0">
              <a:latin typeface="Times New Roman" panose="02020603050405020304" pitchFamily="18" charset="0"/>
              <a:ea typeface="+mj-ea"/>
              <a:cs typeface="Times New Roman" panose="02020603050405020304" pitchFamily="18" charset="0"/>
            </a:endParaRPr>
          </a:p>
        </p:txBody>
      </p:sp>
      <p:sp>
        <p:nvSpPr>
          <p:cNvPr id="7" name="文本框 6">
            <a:extLst>
              <a:ext uri="{FF2B5EF4-FFF2-40B4-BE49-F238E27FC236}">
                <a16:creationId xmlns:a16="http://schemas.microsoft.com/office/drawing/2014/main" id="{4BC9C417-F830-3542-D1FD-06DD5DDE79EE}"/>
              </a:ext>
            </a:extLst>
          </p:cNvPr>
          <p:cNvSpPr txBox="1"/>
          <p:nvPr/>
        </p:nvSpPr>
        <p:spPr>
          <a:xfrm>
            <a:off x="156582" y="5176123"/>
            <a:ext cx="11878836" cy="1754326"/>
          </a:xfrm>
          <a:prstGeom prst="rect">
            <a:avLst/>
          </a:prstGeom>
          <a:noFill/>
        </p:spPr>
        <p:txBody>
          <a:bodyPr wrap="square">
            <a:spAutoFit/>
          </a:bodyPr>
          <a:lstStyle/>
          <a:p>
            <a:pPr marL="285750" indent="-285750">
              <a:buFont typeface="Wingdings" panose="05000000000000000000" pitchFamily="2" charset="2"/>
              <a:buChar char="u"/>
            </a:pPr>
            <a:r>
              <a:rPr lang="en-US" altLang="zh-CN" dirty="0">
                <a:solidFill>
                  <a:srgbClr val="003399"/>
                </a:solidFill>
                <a:latin typeface="Times New Roman" panose="02020603050405020304" pitchFamily="18" charset="0"/>
                <a:ea typeface="+mj-ea"/>
                <a:cs typeface="Times New Roman" panose="02020603050405020304" pitchFamily="18" charset="0"/>
              </a:rPr>
              <a:t>After </a:t>
            </a:r>
            <a:r>
              <a:rPr lang="en-US" altLang="zh-CN" dirty="0">
                <a:solidFill>
                  <a:srgbClr val="C00000"/>
                </a:solidFill>
                <a:latin typeface="Times New Roman" panose="02020603050405020304" pitchFamily="18" charset="0"/>
                <a:ea typeface="+mj-ea"/>
                <a:cs typeface="Times New Roman" panose="02020603050405020304" pitchFamily="18" charset="0"/>
              </a:rPr>
              <a:t>late May</a:t>
            </a:r>
            <a:r>
              <a:rPr lang="en-US" altLang="zh-CN" dirty="0">
                <a:solidFill>
                  <a:srgbClr val="003399"/>
                </a:solidFill>
                <a:latin typeface="Times New Roman" panose="02020603050405020304" pitchFamily="18" charset="0"/>
                <a:ea typeface="+mj-ea"/>
                <a:cs typeface="Times New Roman" panose="02020603050405020304" pitchFamily="18" charset="0"/>
              </a:rPr>
              <a:t>, with the outbreak of the South China Sea summer monsoon, there was a significant precipitation process in southern and southern China. In </a:t>
            </a:r>
            <a:r>
              <a:rPr lang="en-US" altLang="zh-CN" dirty="0">
                <a:solidFill>
                  <a:srgbClr val="C00000"/>
                </a:solidFill>
                <a:latin typeface="Times New Roman" panose="02020603050405020304" pitchFamily="18" charset="0"/>
                <a:ea typeface="+mj-ea"/>
                <a:cs typeface="Times New Roman" panose="02020603050405020304" pitchFamily="18" charset="0"/>
              </a:rPr>
              <a:t>July</a:t>
            </a:r>
            <a:r>
              <a:rPr lang="en-US" altLang="zh-CN" dirty="0">
                <a:solidFill>
                  <a:srgbClr val="003399"/>
                </a:solidFill>
                <a:latin typeface="Times New Roman" panose="02020603050405020304" pitchFamily="18" charset="0"/>
                <a:ea typeface="+mj-ea"/>
                <a:cs typeface="Times New Roman" panose="02020603050405020304" pitchFamily="18" charset="0"/>
              </a:rPr>
              <a:t>, the position of the main rain belt in eastern China significantly shifted northward. In August, the main rain belt in eastern China expanded. There is abnormally more autumn rain in the north from September to October, and the precipitation decreases in November.</a:t>
            </a:r>
          </a:p>
          <a:p>
            <a:pPr marL="285750" indent="-285750">
              <a:buFont typeface="Wingdings" panose="05000000000000000000" pitchFamily="2" charset="2"/>
              <a:buChar char="u"/>
            </a:pPr>
            <a:r>
              <a:rPr lang="en-US" altLang="zh-CN" dirty="0">
                <a:solidFill>
                  <a:srgbClr val="003399"/>
                </a:solidFill>
                <a:latin typeface="Times New Roman" panose="02020603050405020304" pitchFamily="18" charset="0"/>
                <a:ea typeface="+mj-ea"/>
                <a:cs typeface="Times New Roman" panose="02020603050405020304" pitchFamily="18" charset="0"/>
              </a:rPr>
              <a:t>The strong East Asian summer monsoon leads to excessive summer precipitation in most parts of Northeast China and northern North China.</a:t>
            </a:r>
            <a:endParaRPr lang="zh-CN" altLang="en-US" dirty="0">
              <a:solidFill>
                <a:srgbClr val="003399"/>
              </a:solidFill>
              <a:latin typeface="Times New Roman" panose="02020603050405020304" pitchFamily="18" charset="0"/>
              <a:ea typeface="+mj-ea"/>
              <a:cs typeface="Times New Roman" panose="02020603050405020304" pitchFamily="18" charset="0"/>
            </a:endParaRPr>
          </a:p>
        </p:txBody>
      </p:sp>
    </p:spTree>
    <p:extLst>
      <p:ext uri="{BB962C8B-B14F-4D97-AF65-F5344CB8AC3E}">
        <p14:creationId xmlns:p14="http://schemas.microsoft.com/office/powerpoint/2010/main" val="4183402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E7F7ACEF-79BD-BA7A-220A-F1C8B5D213B5}"/>
              </a:ext>
            </a:extLst>
          </p:cNvPr>
          <p:cNvSpPr txBox="1">
            <a:spLocks noChangeArrowheads="1"/>
          </p:cNvSpPr>
          <p:nvPr/>
        </p:nvSpPr>
        <p:spPr bwMode="auto">
          <a:xfrm>
            <a:off x="838200" y="117151"/>
            <a:ext cx="9886627" cy="7285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eaLnBrk="0" fontAlgn="base" hangingPunct="0">
              <a:spcBef>
                <a:spcPct val="0"/>
              </a:spcBef>
              <a:spcAft>
                <a:spcPct val="0"/>
              </a:spcAft>
              <a:defRPr sz="3200" b="1">
                <a:solidFill>
                  <a:srgbClr val="FFFF00"/>
                </a:solidFill>
                <a:effectLst>
                  <a:outerShdw blurRad="38100" dist="38100" dir="2700000" algn="tl">
                    <a:srgbClr val="000000">
                      <a:alpha val="43137"/>
                    </a:srgbClr>
                  </a:outerShdw>
                </a:effectLst>
                <a:latin typeface="幼圆" pitchFamily="49" charset="-122"/>
                <a:ea typeface="幼圆" pitchFamily="49" charset="-122"/>
              </a:defRPr>
            </a:lvl1pPr>
          </a:lstStyle>
          <a:p>
            <a:pPr algn="l"/>
            <a:r>
              <a:rPr lang="en-US" altLang="zh-CN" dirty="0">
                <a:latin typeface="Times New Roman" panose="02020603050405020304" pitchFamily="18" charset="0"/>
                <a:ea typeface="+mj-ea"/>
                <a:cs typeface="Times New Roman" panose="02020603050405020304" pitchFamily="18" charset="0"/>
              </a:rPr>
              <a:t>2.3 Drought</a:t>
            </a:r>
            <a:endParaRPr lang="zh-CN" altLang="en-US" dirty="0">
              <a:latin typeface="Times New Roman" panose="02020603050405020304" pitchFamily="18" charset="0"/>
              <a:ea typeface="+mj-ea"/>
              <a:cs typeface="Times New Roman" panose="02020603050405020304" pitchFamily="18" charset="0"/>
            </a:endParaRPr>
          </a:p>
        </p:txBody>
      </p:sp>
      <p:pic>
        <p:nvPicPr>
          <p:cNvPr id="3" name="图片 2">
            <a:extLst>
              <a:ext uri="{FF2B5EF4-FFF2-40B4-BE49-F238E27FC236}">
                <a16:creationId xmlns:a16="http://schemas.microsoft.com/office/drawing/2014/main" id="{07DDF8DE-6548-A712-5D3D-6C6027CC51E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5881" y="845670"/>
            <a:ext cx="4249177" cy="2624673"/>
          </a:xfrm>
          <a:prstGeom prst="rect">
            <a:avLst/>
          </a:prstGeom>
          <a:noFill/>
        </p:spPr>
      </p:pic>
      <p:pic>
        <p:nvPicPr>
          <p:cNvPr id="4" name="图片 3">
            <a:extLst>
              <a:ext uri="{FF2B5EF4-FFF2-40B4-BE49-F238E27FC236}">
                <a16:creationId xmlns:a16="http://schemas.microsoft.com/office/drawing/2014/main" id="{B7927D3C-0FAF-2AC8-455B-6AC63A9C10B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28101" y="845670"/>
            <a:ext cx="5381019" cy="2503443"/>
          </a:xfrm>
          <a:prstGeom prst="rect">
            <a:avLst/>
          </a:prstGeom>
          <a:noFill/>
        </p:spPr>
      </p:pic>
      <p:pic>
        <p:nvPicPr>
          <p:cNvPr id="5" name="图片 4">
            <a:extLst>
              <a:ext uri="{FF2B5EF4-FFF2-40B4-BE49-F238E27FC236}">
                <a16:creationId xmlns:a16="http://schemas.microsoft.com/office/drawing/2014/main" id="{B87F2FD8-7F1B-977F-4922-69C2A36745D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28101" y="3349113"/>
            <a:ext cx="5381019" cy="2482878"/>
          </a:xfrm>
          <a:prstGeom prst="rect">
            <a:avLst/>
          </a:prstGeom>
          <a:noFill/>
        </p:spPr>
      </p:pic>
      <p:sp>
        <p:nvSpPr>
          <p:cNvPr id="7" name="文本框 6">
            <a:extLst>
              <a:ext uri="{FF2B5EF4-FFF2-40B4-BE49-F238E27FC236}">
                <a16:creationId xmlns:a16="http://schemas.microsoft.com/office/drawing/2014/main" id="{4A4D1AD9-6A84-A07F-ADBE-9A431EBB392E}"/>
              </a:ext>
            </a:extLst>
          </p:cNvPr>
          <p:cNvSpPr txBox="1"/>
          <p:nvPr/>
        </p:nvSpPr>
        <p:spPr>
          <a:xfrm>
            <a:off x="3756660" y="5904819"/>
            <a:ext cx="8491698" cy="923330"/>
          </a:xfrm>
          <a:prstGeom prst="rect">
            <a:avLst/>
          </a:prstGeom>
          <a:noFill/>
        </p:spPr>
        <p:txBody>
          <a:bodyPr wrap="square">
            <a:spAutoFit/>
          </a:bodyPr>
          <a:lstStyle/>
          <a:p>
            <a:pPr algn="ctr"/>
            <a:r>
              <a:rPr lang="en-US" altLang="zh-CN" dirty="0"/>
              <a:t> </a:t>
            </a:r>
            <a:r>
              <a:rPr lang="en-US" altLang="zh-CN" dirty="0">
                <a:latin typeface="Times New Roman" panose="02020603050405020304" pitchFamily="18" charset="0"/>
                <a:cs typeface="Times New Roman" panose="02020603050405020304" pitchFamily="18" charset="0"/>
              </a:rPr>
              <a:t>Evolution of meteorological drought‒affected areas in (a) 9 provinces of Guangdong, Guangxi, Hainan, Hubei, Hunan, Jiangxi, Anhui, Jiangsu and </a:t>
            </a:r>
            <a:r>
              <a:rPr lang="en-US" altLang="zh-CN" dirty="0" err="1">
                <a:latin typeface="Times New Roman" panose="02020603050405020304" pitchFamily="18" charset="0"/>
                <a:cs typeface="Times New Roman" panose="02020603050405020304" pitchFamily="18" charset="0"/>
              </a:rPr>
              <a:t>Zhejiangfrom</a:t>
            </a:r>
            <a:r>
              <a:rPr lang="en-US" altLang="zh-CN" dirty="0">
                <a:latin typeface="Times New Roman" panose="02020603050405020304" pitchFamily="18" charset="0"/>
                <a:cs typeface="Times New Roman" panose="02020603050405020304" pitchFamily="18" charset="0"/>
              </a:rPr>
              <a:t> January 1st to May 31th, (b) North China, Huang‒Huai, Jiang‒Huai from April 1st to July 31th, 2025</a:t>
            </a:r>
            <a:endParaRPr lang="zh-CN" altLang="en-US" dirty="0">
              <a:latin typeface="Times New Roman" panose="02020603050405020304" pitchFamily="18" charset="0"/>
              <a:cs typeface="Times New Roman" panose="02020603050405020304" pitchFamily="18" charset="0"/>
            </a:endParaRPr>
          </a:p>
        </p:txBody>
      </p:sp>
      <p:sp>
        <p:nvSpPr>
          <p:cNvPr id="8" name="文本框 7">
            <a:extLst>
              <a:ext uri="{FF2B5EF4-FFF2-40B4-BE49-F238E27FC236}">
                <a16:creationId xmlns:a16="http://schemas.microsoft.com/office/drawing/2014/main" id="{EB572DD5-8CE3-1F1B-95FA-108309D81C2E}"/>
              </a:ext>
            </a:extLst>
          </p:cNvPr>
          <p:cNvSpPr txBox="1"/>
          <p:nvPr/>
        </p:nvSpPr>
        <p:spPr>
          <a:xfrm>
            <a:off x="195961" y="3963890"/>
            <a:ext cx="6547739" cy="2308324"/>
          </a:xfrm>
          <a:prstGeom prst="rect">
            <a:avLst/>
          </a:prstGeom>
          <a:noFill/>
        </p:spPr>
        <p:txBody>
          <a:bodyPr wrap="square">
            <a:spAutoFit/>
          </a:bodyPr>
          <a:lstStyle/>
          <a:p>
            <a:pPr marL="285750" indent="-285750">
              <a:buFont typeface="Wingdings" panose="05000000000000000000" pitchFamily="2" charset="2"/>
              <a:buChar char="u"/>
            </a:pPr>
            <a:r>
              <a:rPr lang="en-US" altLang="zh-CN" dirty="0">
                <a:solidFill>
                  <a:srgbClr val="003399"/>
                </a:solidFill>
                <a:latin typeface="Times New Roman" panose="02020603050405020304" pitchFamily="18" charset="0"/>
                <a:ea typeface="+mj-ea"/>
                <a:cs typeface="Times New Roman" panose="02020603050405020304" pitchFamily="18" charset="0"/>
              </a:rPr>
              <a:t>Drought exhibits the characteristics of being obviously </a:t>
            </a:r>
            <a:r>
              <a:rPr lang="en-US" altLang="zh-CN" dirty="0">
                <a:solidFill>
                  <a:srgbClr val="C00000"/>
                </a:solidFill>
                <a:latin typeface="Times New Roman" panose="02020603050405020304" pitchFamily="18" charset="0"/>
                <a:ea typeface="+mj-ea"/>
                <a:cs typeface="Times New Roman" panose="02020603050405020304" pitchFamily="18" charset="0"/>
              </a:rPr>
              <a:t>seasonal, phased, and regional</a:t>
            </a:r>
            <a:r>
              <a:rPr lang="en-US" altLang="zh-CN" dirty="0">
                <a:solidFill>
                  <a:srgbClr val="003399"/>
                </a:solidFill>
                <a:latin typeface="Times New Roman" panose="02020603050405020304" pitchFamily="18" charset="0"/>
                <a:ea typeface="+mj-ea"/>
                <a:cs typeface="Times New Roman" panose="02020603050405020304" pitchFamily="18" charset="0"/>
              </a:rPr>
              <a:t>.</a:t>
            </a:r>
          </a:p>
          <a:p>
            <a:pPr marL="285750" indent="-285750">
              <a:buFont typeface="Wingdings" panose="05000000000000000000" pitchFamily="2" charset="2"/>
              <a:buChar char="u"/>
            </a:pPr>
            <a:r>
              <a:rPr lang="en-US" altLang="zh-CN" dirty="0">
                <a:solidFill>
                  <a:srgbClr val="003399"/>
                </a:solidFill>
                <a:latin typeface="Times New Roman" panose="02020603050405020304" pitchFamily="18" charset="0"/>
                <a:ea typeface="+mj-ea"/>
                <a:cs typeface="Times New Roman" panose="02020603050405020304" pitchFamily="18" charset="0"/>
              </a:rPr>
              <a:t>Southern China and the middle and lower reaches of the Yangtze River have experienced consecutive winter and spring droughts.</a:t>
            </a:r>
          </a:p>
          <a:p>
            <a:pPr marL="285750" indent="-285750">
              <a:buFont typeface="Wingdings" panose="05000000000000000000" pitchFamily="2" charset="2"/>
              <a:buChar char="u"/>
            </a:pPr>
            <a:r>
              <a:rPr lang="en-US" altLang="zh-CN" dirty="0">
                <a:solidFill>
                  <a:srgbClr val="003399"/>
                </a:solidFill>
                <a:latin typeface="Times New Roman" panose="02020603050405020304" pitchFamily="18" charset="0"/>
                <a:ea typeface="+mj-ea"/>
                <a:cs typeface="Times New Roman" panose="02020603050405020304" pitchFamily="18" charset="0"/>
              </a:rPr>
              <a:t>In late spring and early summer, meteorological drought  occurs progressively in the eastern part of Northwest China, the Huang Huai region, and eastern Sichuan.</a:t>
            </a:r>
          </a:p>
          <a:p>
            <a:pPr marL="285750" indent="-285750">
              <a:buFont typeface="Wingdings" panose="05000000000000000000" pitchFamily="2" charset="2"/>
              <a:buChar char="u"/>
            </a:pPr>
            <a:endParaRPr lang="zh-CN" altLang="en-US" dirty="0">
              <a:solidFill>
                <a:srgbClr val="003399"/>
              </a:solidFill>
              <a:latin typeface="Times New Roman" panose="02020603050405020304" pitchFamily="18" charset="0"/>
              <a:ea typeface="+mj-ea"/>
              <a:cs typeface="Times New Roman" panose="02020603050405020304" pitchFamily="18" charset="0"/>
            </a:endParaRPr>
          </a:p>
        </p:txBody>
      </p:sp>
      <p:sp>
        <p:nvSpPr>
          <p:cNvPr id="10" name="文本框 9">
            <a:extLst>
              <a:ext uri="{FF2B5EF4-FFF2-40B4-BE49-F238E27FC236}">
                <a16:creationId xmlns:a16="http://schemas.microsoft.com/office/drawing/2014/main" id="{2636EB5A-0B62-19BC-AB6B-CD09417BFE92}"/>
              </a:ext>
            </a:extLst>
          </p:cNvPr>
          <p:cNvSpPr txBox="1"/>
          <p:nvPr/>
        </p:nvSpPr>
        <p:spPr>
          <a:xfrm>
            <a:off x="1354924" y="3470343"/>
            <a:ext cx="6115050" cy="369332"/>
          </a:xfrm>
          <a:prstGeom prst="rect">
            <a:avLst/>
          </a:prstGeom>
          <a:noFill/>
        </p:spPr>
        <p:txBody>
          <a:bodyPr wrap="square">
            <a:spAutoFit/>
          </a:bodyPr>
          <a:lstStyle/>
          <a:p>
            <a:r>
              <a:rPr lang="en-US" altLang="zh-CN" dirty="0"/>
              <a:t>High-risk drought year</a:t>
            </a:r>
            <a:endParaRPr lang="zh-CN" altLang="en-US" dirty="0"/>
          </a:p>
        </p:txBody>
      </p:sp>
      <p:sp>
        <p:nvSpPr>
          <p:cNvPr id="9" name="文本框 8">
            <a:extLst>
              <a:ext uri="{FF2B5EF4-FFF2-40B4-BE49-F238E27FC236}">
                <a16:creationId xmlns:a16="http://schemas.microsoft.com/office/drawing/2014/main" id="{99A8FFC6-D11E-8628-5EDF-3B41C7F8A4E2}"/>
              </a:ext>
            </a:extLst>
          </p:cNvPr>
          <p:cNvSpPr txBox="1"/>
          <p:nvPr/>
        </p:nvSpPr>
        <p:spPr>
          <a:xfrm>
            <a:off x="4786132" y="1638492"/>
            <a:ext cx="6157730" cy="369332"/>
          </a:xfrm>
          <a:prstGeom prst="rect">
            <a:avLst/>
          </a:prstGeom>
          <a:noFill/>
        </p:spPr>
        <p:txBody>
          <a:bodyPr wrap="square">
            <a:spAutoFit/>
          </a:bodyPr>
          <a:lstStyle/>
          <a:p>
            <a:r>
              <a:rPr lang="en-US" altLang="zh-CN" sz="1800" dirty="0">
                <a:solidFill>
                  <a:srgbClr val="FF0000"/>
                </a:solidFill>
                <a:effectLst/>
                <a:latin typeface="Times New Roman" panose="02020603050405020304" pitchFamily="18" charset="0"/>
                <a:ea typeface="宋体" panose="02010600030101010101" pitchFamily="2" charset="-122"/>
              </a:rPr>
              <a:t>7.1</a:t>
            </a:r>
            <a:endParaRPr lang="zh-CN" altLang="en-US" dirty="0">
              <a:solidFill>
                <a:srgbClr val="FF0000"/>
              </a:solidFill>
            </a:endParaRPr>
          </a:p>
        </p:txBody>
      </p:sp>
    </p:spTree>
    <p:extLst>
      <p:ext uri="{BB962C8B-B14F-4D97-AF65-F5344CB8AC3E}">
        <p14:creationId xmlns:p14="http://schemas.microsoft.com/office/powerpoint/2010/main" val="17873985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284D96-D5B2-5D12-429D-62CF1FDE231E}"/>
            </a:ext>
          </a:extLst>
        </p:cNvPr>
        <p:cNvGrpSpPr/>
        <p:nvPr/>
      </p:nvGrpSpPr>
      <p:grpSpPr>
        <a:xfrm>
          <a:off x="0" y="0"/>
          <a:ext cx="0" cy="0"/>
          <a:chOff x="0" y="0"/>
          <a:chExt cx="0" cy="0"/>
        </a:xfrm>
      </p:grpSpPr>
      <p:sp>
        <p:nvSpPr>
          <p:cNvPr id="13" name="文本框 12">
            <a:extLst>
              <a:ext uri="{FF2B5EF4-FFF2-40B4-BE49-F238E27FC236}">
                <a16:creationId xmlns:a16="http://schemas.microsoft.com/office/drawing/2014/main" id="{E1D82633-2BAA-90E9-BBE9-B58F0DE799E7}"/>
              </a:ext>
            </a:extLst>
          </p:cNvPr>
          <p:cNvSpPr txBox="1"/>
          <p:nvPr/>
        </p:nvSpPr>
        <p:spPr>
          <a:xfrm>
            <a:off x="4745107" y="4182799"/>
            <a:ext cx="7265032" cy="646331"/>
          </a:xfrm>
          <a:prstGeom prst="rect">
            <a:avLst/>
          </a:prstGeom>
          <a:noFill/>
        </p:spPr>
        <p:txBody>
          <a:bodyPr wrap="square">
            <a:spAutoFit/>
          </a:bodyPr>
          <a:lstStyle/>
          <a:p>
            <a:pPr algn="ctr"/>
            <a:r>
              <a:rPr lang="en-US" altLang="zh-CN" sz="1800" kern="100" dirty="0">
                <a:effectLst/>
                <a:latin typeface="Times New Roman" panose="02020603050405020304" pitchFamily="18" charset="0"/>
                <a:ea typeface="宋体" panose="02010600030101010101" pitchFamily="2" charset="-122"/>
              </a:rPr>
              <a:t>Spatial distribution of cumulative precipitation from (a) 23–25 September, and (b) 4-6 October in 2025 (unit: mm).</a:t>
            </a:r>
            <a:endParaRPr lang="zh-CN" altLang="en-US" dirty="0"/>
          </a:p>
        </p:txBody>
      </p:sp>
      <p:sp>
        <p:nvSpPr>
          <p:cNvPr id="17" name="文本框 16">
            <a:extLst>
              <a:ext uri="{FF2B5EF4-FFF2-40B4-BE49-F238E27FC236}">
                <a16:creationId xmlns:a16="http://schemas.microsoft.com/office/drawing/2014/main" id="{2FB687FC-F734-93E4-6972-91BA804FAD6E}"/>
              </a:ext>
            </a:extLst>
          </p:cNvPr>
          <p:cNvSpPr txBox="1"/>
          <p:nvPr/>
        </p:nvSpPr>
        <p:spPr>
          <a:xfrm>
            <a:off x="5101345" y="916801"/>
            <a:ext cx="2992496" cy="338554"/>
          </a:xfrm>
          <a:prstGeom prst="rect">
            <a:avLst/>
          </a:prstGeom>
          <a:noFill/>
        </p:spPr>
        <p:txBody>
          <a:bodyPr wrap="square">
            <a:spAutoFit/>
          </a:bodyPr>
          <a:lstStyle/>
          <a:p>
            <a:r>
              <a:rPr lang="en-US" altLang="zh-CN" sz="1600" dirty="0"/>
              <a:t>Super Typhoon Ragasa (2518)</a:t>
            </a:r>
            <a:endParaRPr lang="zh-CN" altLang="en-US" sz="1600" dirty="0"/>
          </a:p>
        </p:txBody>
      </p:sp>
      <p:sp>
        <p:nvSpPr>
          <p:cNvPr id="19" name="文本框 18">
            <a:extLst>
              <a:ext uri="{FF2B5EF4-FFF2-40B4-BE49-F238E27FC236}">
                <a16:creationId xmlns:a16="http://schemas.microsoft.com/office/drawing/2014/main" id="{B0AFF149-6FBE-AEC7-5EE4-84EEDC815B03}"/>
              </a:ext>
            </a:extLst>
          </p:cNvPr>
          <p:cNvSpPr txBox="1"/>
          <p:nvPr/>
        </p:nvSpPr>
        <p:spPr>
          <a:xfrm>
            <a:off x="8825226" y="916801"/>
            <a:ext cx="6714640" cy="338554"/>
          </a:xfrm>
          <a:prstGeom prst="rect">
            <a:avLst/>
          </a:prstGeom>
          <a:noFill/>
        </p:spPr>
        <p:txBody>
          <a:bodyPr wrap="square">
            <a:spAutoFit/>
          </a:bodyPr>
          <a:lstStyle/>
          <a:p>
            <a:r>
              <a:rPr lang="en-US" altLang="zh-CN" sz="1600" dirty="0"/>
              <a:t>Severe Typhoon </a:t>
            </a:r>
            <a:r>
              <a:rPr lang="en-US" altLang="zh-CN" sz="1600" dirty="0" err="1"/>
              <a:t>Matmo</a:t>
            </a:r>
            <a:r>
              <a:rPr lang="en-US" altLang="zh-CN" sz="1600" dirty="0"/>
              <a:t> (2521)</a:t>
            </a:r>
            <a:endParaRPr lang="zh-CN" altLang="en-US" sz="1600" dirty="0"/>
          </a:p>
        </p:txBody>
      </p:sp>
      <p:pic>
        <p:nvPicPr>
          <p:cNvPr id="2" name="图片 1">
            <a:extLst>
              <a:ext uri="{FF2B5EF4-FFF2-40B4-BE49-F238E27FC236}">
                <a16:creationId xmlns:a16="http://schemas.microsoft.com/office/drawing/2014/main" id="{926ADBD6-88D6-0170-B086-4A15CC7DCCA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5107" y="1255355"/>
            <a:ext cx="7202304" cy="2855772"/>
          </a:xfrm>
          <a:prstGeom prst="rect">
            <a:avLst/>
          </a:prstGeom>
          <a:noFill/>
          <a:ln>
            <a:noFill/>
          </a:ln>
        </p:spPr>
      </p:pic>
      <p:sp>
        <p:nvSpPr>
          <p:cNvPr id="6" name="TextBox 2">
            <a:extLst>
              <a:ext uri="{FF2B5EF4-FFF2-40B4-BE49-F238E27FC236}">
                <a16:creationId xmlns:a16="http://schemas.microsoft.com/office/drawing/2014/main" id="{CFAA6EE5-B930-8AA1-BF6B-1DF309FB3300}"/>
              </a:ext>
            </a:extLst>
          </p:cNvPr>
          <p:cNvSpPr txBox="1">
            <a:spLocks noChangeArrowheads="1"/>
          </p:cNvSpPr>
          <p:nvPr/>
        </p:nvSpPr>
        <p:spPr bwMode="auto">
          <a:xfrm>
            <a:off x="838200" y="117151"/>
            <a:ext cx="9886627" cy="7285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eaLnBrk="0" fontAlgn="base" hangingPunct="0">
              <a:spcBef>
                <a:spcPct val="0"/>
              </a:spcBef>
              <a:spcAft>
                <a:spcPct val="0"/>
              </a:spcAft>
              <a:defRPr sz="3200" b="1">
                <a:solidFill>
                  <a:srgbClr val="FFFF00"/>
                </a:solidFill>
                <a:effectLst>
                  <a:outerShdw blurRad="38100" dist="38100" dir="2700000" algn="tl">
                    <a:srgbClr val="000000">
                      <a:alpha val="43137"/>
                    </a:srgbClr>
                  </a:outerShdw>
                </a:effectLst>
                <a:latin typeface="幼圆" pitchFamily="49" charset="-122"/>
                <a:ea typeface="幼圆" pitchFamily="49" charset="-122"/>
              </a:defRPr>
            </a:lvl1pPr>
          </a:lstStyle>
          <a:p>
            <a:pPr algn="l"/>
            <a:r>
              <a:rPr lang="en-US" altLang="zh-CN" dirty="0">
                <a:latin typeface="Times New Roman" panose="02020603050405020304" pitchFamily="18" charset="0"/>
                <a:ea typeface="+mj-ea"/>
                <a:cs typeface="Times New Roman" panose="02020603050405020304" pitchFamily="18" charset="0"/>
              </a:rPr>
              <a:t>2.4 Typhoon</a:t>
            </a:r>
            <a:endParaRPr lang="zh-CN" altLang="en-US" dirty="0">
              <a:latin typeface="Times New Roman" panose="02020603050405020304" pitchFamily="18" charset="0"/>
              <a:ea typeface="+mj-ea"/>
              <a:cs typeface="Times New Roman" panose="02020603050405020304" pitchFamily="18" charset="0"/>
            </a:endParaRPr>
          </a:p>
        </p:txBody>
      </p:sp>
      <p:pic>
        <p:nvPicPr>
          <p:cNvPr id="3" name="图片 2" descr="地图&#10;&#10;AI 生成的内容可能不正确。">
            <a:extLst>
              <a:ext uri="{FF2B5EF4-FFF2-40B4-BE49-F238E27FC236}">
                <a16:creationId xmlns:a16="http://schemas.microsoft.com/office/drawing/2014/main" id="{AA5C2AF3-83C7-8F8A-4AA0-DBD02DAB733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5681" y="1156127"/>
            <a:ext cx="4519426" cy="2175592"/>
          </a:xfrm>
          <a:prstGeom prst="rect">
            <a:avLst/>
          </a:prstGeom>
          <a:noFill/>
          <a:ln>
            <a:noFill/>
          </a:ln>
        </p:spPr>
      </p:pic>
      <p:sp>
        <p:nvSpPr>
          <p:cNvPr id="5" name="文本框 4">
            <a:extLst>
              <a:ext uri="{FF2B5EF4-FFF2-40B4-BE49-F238E27FC236}">
                <a16:creationId xmlns:a16="http://schemas.microsoft.com/office/drawing/2014/main" id="{F3867B95-6C79-CE1C-134F-8F20D110C1E0}"/>
              </a:ext>
            </a:extLst>
          </p:cNvPr>
          <p:cNvSpPr txBox="1"/>
          <p:nvPr/>
        </p:nvSpPr>
        <p:spPr>
          <a:xfrm>
            <a:off x="327085" y="3464796"/>
            <a:ext cx="3787715" cy="646331"/>
          </a:xfrm>
          <a:prstGeom prst="rect">
            <a:avLst/>
          </a:prstGeom>
          <a:noFill/>
        </p:spPr>
        <p:txBody>
          <a:bodyPr wrap="square">
            <a:spAutoFit/>
          </a:bodyPr>
          <a:lstStyle/>
          <a:p>
            <a:pPr algn="ctr"/>
            <a:r>
              <a:rPr lang="en-US" altLang="zh-CN" dirty="0">
                <a:latin typeface="Times New Roman" panose="02020603050405020304" pitchFamily="18" charset="0"/>
                <a:cs typeface="Times New Roman" panose="02020603050405020304" pitchFamily="18" charset="0"/>
              </a:rPr>
              <a:t>Tracks of typhoons making landfall during the autumn in 2025</a:t>
            </a:r>
            <a:endParaRPr lang="zh-CN" altLang="en-US" dirty="0">
              <a:latin typeface="Times New Roman" panose="02020603050405020304" pitchFamily="18" charset="0"/>
              <a:cs typeface="Times New Roman" panose="02020603050405020304" pitchFamily="18" charset="0"/>
            </a:endParaRPr>
          </a:p>
        </p:txBody>
      </p:sp>
      <p:sp>
        <p:nvSpPr>
          <p:cNvPr id="10" name="文本框 9">
            <a:extLst>
              <a:ext uri="{FF2B5EF4-FFF2-40B4-BE49-F238E27FC236}">
                <a16:creationId xmlns:a16="http://schemas.microsoft.com/office/drawing/2014/main" id="{E68DC22A-0F20-89C8-DD94-C312A9184DAC}"/>
              </a:ext>
            </a:extLst>
          </p:cNvPr>
          <p:cNvSpPr txBox="1"/>
          <p:nvPr/>
        </p:nvSpPr>
        <p:spPr>
          <a:xfrm>
            <a:off x="225681" y="4900802"/>
            <a:ext cx="11966838" cy="1754326"/>
          </a:xfrm>
          <a:prstGeom prst="rect">
            <a:avLst/>
          </a:prstGeom>
          <a:noFill/>
        </p:spPr>
        <p:txBody>
          <a:bodyPr wrap="square">
            <a:spAutoFit/>
          </a:bodyPr>
          <a:lstStyle/>
          <a:p>
            <a:pPr marL="285750" indent="-285750">
              <a:buFont typeface="Wingdings" panose="05000000000000000000" pitchFamily="2" charset="2"/>
              <a:buChar char="u"/>
            </a:pPr>
            <a:r>
              <a:rPr lang="en-US" altLang="zh-CN" dirty="0">
                <a:solidFill>
                  <a:srgbClr val="003399"/>
                </a:solidFill>
                <a:latin typeface="Times New Roman" panose="02020603050405020304" pitchFamily="18" charset="0"/>
                <a:ea typeface="+mj-ea"/>
                <a:cs typeface="Times New Roman" panose="02020603050405020304" pitchFamily="18" charset="0"/>
              </a:rPr>
              <a:t>A total of </a:t>
            </a:r>
            <a:r>
              <a:rPr lang="en-US" altLang="zh-CN" dirty="0">
                <a:solidFill>
                  <a:srgbClr val="C00000"/>
                </a:solidFill>
                <a:latin typeface="Times New Roman" panose="02020603050405020304" pitchFamily="18" charset="0"/>
                <a:ea typeface="+mj-ea"/>
                <a:cs typeface="Times New Roman" panose="02020603050405020304" pitchFamily="18" charset="0"/>
              </a:rPr>
              <a:t>27</a:t>
            </a:r>
            <a:r>
              <a:rPr lang="en-US" altLang="zh-CN" dirty="0">
                <a:solidFill>
                  <a:srgbClr val="003399"/>
                </a:solidFill>
                <a:latin typeface="Times New Roman" panose="02020603050405020304" pitchFamily="18" charset="0"/>
                <a:ea typeface="+mj-ea"/>
                <a:cs typeface="Times New Roman" panose="02020603050405020304" pitchFamily="18" charset="0"/>
              </a:rPr>
              <a:t> typhoons were generated in the Northwest Pacific and the South China Sea, which is above the normal level, and 10 of them made landfall in China. The frequency of typhoons was low in the early season but became higher and more concentrated in the later period, while the intensity was weaker in summer and stronger in autumn. As a result, autumn typhoons frequently affected southern China.</a:t>
            </a:r>
          </a:p>
          <a:p>
            <a:pPr marL="285750" indent="-285750">
              <a:buFont typeface="Wingdings" panose="05000000000000000000" pitchFamily="2" charset="2"/>
              <a:buChar char="u"/>
            </a:pPr>
            <a:r>
              <a:rPr lang="en-US" altLang="zh-CN" dirty="0">
                <a:solidFill>
                  <a:srgbClr val="003399"/>
                </a:solidFill>
                <a:latin typeface="Times New Roman" panose="02020603050405020304" pitchFamily="18" charset="0"/>
                <a:ea typeface="+mj-ea"/>
                <a:cs typeface="Times New Roman" panose="02020603050405020304" pitchFamily="18" charset="0"/>
              </a:rPr>
              <a:t>From September to October, </a:t>
            </a:r>
            <a:r>
              <a:rPr lang="en-US" altLang="zh-CN" dirty="0">
                <a:solidFill>
                  <a:srgbClr val="C00000"/>
                </a:solidFill>
                <a:latin typeface="Times New Roman" panose="02020603050405020304" pitchFamily="18" charset="0"/>
                <a:ea typeface="+mj-ea"/>
                <a:cs typeface="Times New Roman" panose="02020603050405020304" pitchFamily="18" charset="0"/>
              </a:rPr>
              <a:t>five</a:t>
            </a:r>
            <a:r>
              <a:rPr lang="en-US" altLang="zh-CN" dirty="0">
                <a:solidFill>
                  <a:srgbClr val="003399"/>
                </a:solidFill>
                <a:latin typeface="Times New Roman" panose="02020603050405020304" pitchFamily="18" charset="0"/>
                <a:ea typeface="+mj-ea"/>
                <a:cs typeface="Times New Roman" panose="02020603050405020304" pitchFamily="18" charset="0"/>
              </a:rPr>
              <a:t> consecutive typhoons made landfall or affected southern China, bringing severe wind and rain impacts to Guangdong, Guangxi, and Hainan.</a:t>
            </a:r>
          </a:p>
        </p:txBody>
      </p:sp>
    </p:spTree>
    <p:extLst>
      <p:ext uri="{BB962C8B-B14F-4D97-AF65-F5344CB8AC3E}">
        <p14:creationId xmlns:p14="http://schemas.microsoft.com/office/powerpoint/2010/main" val="6168143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8C4A4F4-53C4-4A91-B153-6366D9BEB62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7845" y="1017270"/>
            <a:ext cx="3805746" cy="2350770"/>
          </a:xfrm>
          <a:prstGeom prst="rect">
            <a:avLst/>
          </a:prstGeom>
          <a:noFill/>
        </p:spPr>
      </p:pic>
      <p:pic>
        <p:nvPicPr>
          <p:cNvPr id="3" name="图片 2">
            <a:extLst>
              <a:ext uri="{FF2B5EF4-FFF2-40B4-BE49-F238E27FC236}">
                <a16:creationId xmlns:a16="http://schemas.microsoft.com/office/drawing/2014/main" id="{45868169-D0A0-331E-4739-73D081F6ED7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93129" y="1017270"/>
            <a:ext cx="3805745" cy="2350770"/>
          </a:xfrm>
          <a:prstGeom prst="rect">
            <a:avLst/>
          </a:prstGeom>
          <a:noFill/>
        </p:spPr>
      </p:pic>
      <p:sp>
        <p:nvSpPr>
          <p:cNvPr id="4" name="TextBox 2">
            <a:extLst>
              <a:ext uri="{FF2B5EF4-FFF2-40B4-BE49-F238E27FC236}">
                <a16:creationId xmlns:a16="http://schemas.microsoft.com/office/drawing/2014/main" id="{FE5648B5-55BB-3FCE-D7D7-455A5C9E1B7F}"/>
              </a:ext>
            </a:extLst>
          </p:cNvPr>
          <p:cNvSpPr txBox="1">
            <a:spLocks noChangeArrowheads="1"/>
          </p:cNvSpPr>
          <p:nvPr/>
        </p:nvSpPr>
        <p:spPr bwMode="auto">
          <a:xfrm>
            <a:off x="838200" y="117151"/>
            <a:ext cx="9886627" cy="7285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eaLnBrk="0" fontAlgn="base" hangingPunct="0">
              <a:spcBef>
                <a:spcPct val="0"/>
              </a:spcBef>
              <a:spcAft>
                <a:spcPct val="0"/>
              </a:spcAft>
              <a:defRPr sz="3200" b="1">
                <a:solidFill>
                  <a:srgbClr val="FFFF00"/>
                </a:solidFill>
                <a:effectLst>
                  <a:outerShdw blurRad="38100" dist="38100" dir="2700000" algn="tl">
                    <a:srgbClr val="000000">
                      <a:alpha val="43137"/>
                    </a:srgbClr>
                  </a:outerShdw>
                </a:effectLst>
                <a:latin typeface="幼圆" pitchFamily="49" charset="-122"/>
                <a:ea typeface="幼圆" pitchFamily="49" charset="-122"/>
              </a:defRPr>
            </a:lvl1pPr>
          </a:lstStyle>
          <a:p>
            <a:pPr algn="l"/>
            <a:r>
              <a:rPr lang="en-US" altLang="zh-CN" dirty="0">
                <a:latin typeface="Times New Roman" panose="02020603050405020304" pitchFamily="18" charset="0"/>
                <a:ea typeface="+mj-ea"/>
                <a:cs typeface="Times New Roman" panose="02020603050405020304" pitchFamily="18" charset="0"/>
              </a:rPr>
              <a:t>2.5 Low temperature </a:t>
            </a:r>
            <a:endParaRPr lang="zh-CN" altLang="en-US" dirty="0">
              <a:latin typeface="Times New Roman" panose="02020603050405020304" pitchFamily="18" charset="0"/>
              <a:ea typeface="+mj-ea"/>
              <a:cs typeface="Times New Roman" panose="02020603050405020304" pitchFamily="18" charset="0"/>
            </a:endParaRPr>
          </a:p>
        </p:txBody>
      </p:sp>
      <p:pic>
        <p:nvPicPr>
          <p:cNvPr id="6" name="图片 5">
            <a:extLst>
              <a:ext uri="{FF2B5EF4-FFF2-40B4-BE49-F238E27FC236}">
                <a16:creationId xmlns:a16="http://schemas.microsoft.com/office/drawing/2014/main" id="{AE61ACE7-4964-FA5C-795D-9B0EAB3293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98874" y="933450"/>
            <a:ext cx="3894149" cy="2899410"/>
          </a:xfrm>
          <a:prstGeom prst="rect">
            <a:avLst/>
          </a:prstGeom>
        </p:spPr>
      </p:pic>
      <p:sp>
        <p:nvSpPr>
          <p:cNvPr id="8" name="文本框 7">
            <a:extLst>
              <a:ext uri="{FF2B5EF4-FFF2-40B4-BE49-F238E27FC236}">
                <a16:creationId xmlns:a16="http://schemas.microsoft.com/office/drawing/2014/main" id="{2C7BEBD4-94E4-8C4A-3990-71F5628191CD}"/>
              </a:ext>
            </a:extLst>
          </p:cNvPr>
          <p:cNvSpPr txBox="1"/>
          <p:nvPr/>
        </p:nvSpPr>
        <p:spPr>
          <a:xfrm>
            <a:off x="7170420" y="3916680"/>
            <a:ext cx="5471160" cy="646331"/>
          </a:xfrm>
          <a:prstGeom prst="rect">
            <a:avLst/>
          </a:prstGeom>
          <a:noFill/>
        </p:spPr>
        <p:txBody>
          <a:bodyPr wrap="square">
            <a:spAutoFit/>
          </a:bodyPr>
          <a:lstStyle/>
          <a:p>
            <a:pPr algn="ctr"/>
            <a:r>
              <a:rPr lang="en-US" altLang="zh-CN" dirty="0">
                <a:latin typeface="Times New Roman" panose="02020603050405020304" pitchFamily="18" charset="0"/>
                <a:cs typeface="Times New Roman" panose="02020603050405020304" pitchFamily="18" charset="0"/>
              </a:rPr>
              <a:t>Spatial distribution of peak temperature reduction magnitude from March 25th to 30th, 2025</a:t>
            </a:r>
            <a:endParaRPr lang="zh-CN" altLang="en-US" dirty="0">
              <a:latin typeface="Times New Roman" panose="02020603050405020304" pitchFamily="18" charset="0"/>
              <a:cs typeface="Times New Roman" panose="02020603050405020304" pitchFamily="18" charset="0"/>
            </a:endParaRPr>
          </a:p>
        </p:txBody>
      </p:sp>
      <p:sp>
        <p:nvSpPr>
          <p:cNvPr id="10" name="文本框 9">
            <a:extLst>
              <a:ext uri="{FF2B5EF4-FFF2-40B4-BE49-F238E27FC236}">
                <a16:creationId xmlns:a16="http://schemas.microsoft.com/office/drawing/2014/main" id="{72B211C5-BE4B-53C2-023C-38966A4A6A57}"/>
              </a:ext>
            </a:extLst>
          </p:cNvPr>
          <p:cNvSpPr txBox="1"/>
          <p:nvPr/>
        </p:nvSpPr>
        <p:spPr>
          <a:xfrm>
            <a:off x="1153668" y="3406140"/>
            <a:ext cx="6379845" cy="646331"/>
          </a:xfrm>
          <a:prstGeom prst="rect">
            <a:avLst/>
          </a:prstGeom>
          <a:noFill/>
        </p:spPr>
        <p:txBody>
          <a:bodyPr wrap="square">
            <a:spAutoFit/>
          </a:bodyPr>
          <a:lstStyle/>
          <a:p>
            <a:pPr algn="ctr"/>
            <a:r>
              <a:rPr lang="en-US" altLang="zh-CN" dirty="0">
                <a:latin typeface="Times New Roman" panose="02020603050405020304" pitchFamily="18" charset="0"/>
                <a:cs typeface="Times New Roman" panose="02020603050405020304" pitchFamily="18" charset="0"/>
              </a:rPr>
              <a:t>Interannual variations of (a) cold air processes, (b) low temperature climate risk index in China from 1961 to 2025</a:t>
            </a:r>
            <a:endParaRPr lang="zh-CN" altLang="en-US" dirty="0">
              <a:latin typeface="Times New Roman" panose="02020603050405020304" pitchFamily="18" charset="0"/>
              <a:cs typeface="Times New Roman" panose="02020603050405020304" pitchFamily="18" charset="0"/>
            </a:endParaRPr>
          </a:p>
        </p:txBody>
      </p:sp>
      <p:sp>
        <p:nvSpPr>
          <p:cNvPr id="11" name="文本框 10">
            <a:extLst>
              <a:ext uri="{FF2B5EF4-FFF2-40B4-BE49-F238E27FC236}">
                <a16:creationId xmlns:a16="http://schemas.microsoft.com/office/drawing/2014/main" id="{07157DBB-B7DC-8E55-1BAF-B9CD5D0FE2A7}"/>
              </a:ext>
            </a:extLst>
          </p:cNvPr>
          <p:cNvSpPr txBox="1"/>
          <p:nvPr/>
        </p:nvSpPr>
        <p:spPr>
          <a:xfrm>
            <a:off x="225162" y="4801742"/>
            <a:ext cx="11966838" cy="1477328"/>
          </a:xfrm>
          <a:prstGeom prst="rect">
            <a:avLst/>
          </a:prstGeom>
          <a:noFill/>
        </p:spPr>
        <p:txBody>
          <a:bodyPr wrap="square">
            <a:spAutoFit/>
          </a:bodyPr>
          <a:lstStyle/>
          <a:p>
            <a:pPr marL="285750" indent="-285750">
              <a:buFont typeface="Wingdings" panose="05000000000000000000" pitchFamily="2" charset="2"/>
              <a:buChar char="u"/>
            </a:pPr>
            <a:r>
              <a:rPr lang="en-US" altLang="zh-CN" dirty="0">
                <a:solidFill>
                  <a:srgbClr val="003399"/>
                </a:solidFill>
                <a:latin typeface="Times New Roman" panose="02020603050405020304" pitchFamily="18" charset="0"/>
                <a:ea typeface="+mj-ea"/>
                <a:cs typeface="Times New Roman" panose="02020603050405020304" pitchFamily="18" charset="0"/>
              </a:rPr>
              <a:t>A total of </a:t>
            </a:r>
            <a:r>
              <a:rPr lang="en-US" altLang="zh-CN" dirty="0">
                <a:solidFill>
                  <a:srgbClr val="C00000"/>
                </a:solidFill>
                <a:latin typeface="Times New Roman" panose="02020603050405020304" pitchFamily="18" charset="0"/>
                <a:ea typeface="+mj-ea"/>
                <a:cs typeface="Times New Roman" panose="02020603050405020304" pitchFamily="18" charset="0"/>
              </a:rPr>
              <a:t>30</a:t>
            </a:r>
            <a:r>
              <a:rPr lang="en-US" altLang="zh-CN" dirty="0">
                <a:solidFill>
                  <a:srgbClr val="003399"/>
                </a:solidFill>
                <a:latin typeface="Times New Roman" panose="02020603050405020304" pitchFamily="18" charset="0"/>
                <a:ea typeface="+mj-ea"/>
                <a:cs typeface="Times New Roman" panose="02020603050405020304" pitchFamily="18" charset="0"/>
              </a:rPr>
              <a:t> cold air events affected China, including 9 cold wave events,</a:t>
            </a:r>
            <a:r>
              <a:rPr lang="en-US" altLang="zh-CN" dirty="0">
                <a:solidFill>
                  <a:srgbClr val="003399"/>
                </a:solidFill>
                <a:latin typeface="Times New Roman" panose="02020603050405020304" pitchFamily="18" charset="0"/>
                <a:cs typeface="Times New Roman" panose="02020603050405020304" pitchFamily="18" charset="0"/>
              </a:rPr>
              <a:t> which is above the normal. </a:t>
            </a:r>
            <a:r>
              <a:rPr lang="en-US" altLang="zh-CN" dirty="0">
                <a:solidFill>
                  <a:srgbClr val="003399"/>
                </a:solidFill>
                <a:latin typeface="Times New Roman" panose="02020603050405020304" pitchFamily="18" charset="0"/>
                <a:ea typeface="+mj-ea"/>
                <a:cs typeface="Times New Roman" panose="02020603050405020304" pitchFamily="18" charset="0"/>
              </a:rPr>
              <a:t>The low-temperature climate risk index was low (</a:t>
            </a:r>
            <a:r>
              <a:rPr lang="en-US" altLang="zh-CN" dirty="0">
                <a:solidFill>
                  <a:srgbClr val="FF0000"/>
                </a:solidFill>
                <a:latin typeface="Times New Roman" panose="02020603050405020304" pitchFamily="18" charset="0"/>
                <a:ea typeface="+mj-ea"/>
                <a:cs typeface="Times New Roman" panose="02020603050405020304" pitchFamily="18" charset="0"/>
              </a:rPr>
              <a:t>0.3</a:t>
            </a:r>
            <a:r>
              <a:rPr lang="en-US" altLang="zh-CN" dirty="0">
                <a:solidFill>
                  <a:srgbClr val="003399"/>
                </a:solidFill>
                <a:latin typeface="Times New Roman" panose="02020603050405020304" pitchFamily="18" charset="0"/>
                <a:ea typeface="+mj-ea"/>
                <a:cs typeface="Times New Roman" panose="02020603050405020304" pitchFamily="18" charset="0"/>
              </a:rPr>
              <a:t>).</a:t>
            </a:r>
          </a:p>
          <a:p>
            <a:pPr marL="285750" indent="-285750">
              <a:buFont typeface="Wingdings" panose="05000000000000000000" pitchFamily="2" charset="2"/>
              <a:buChar char="u"/>
            </a:pPr>
            <a:r>
              <a:rPr lang="en-US" altLang="zh-CN" dirty="0">
                <a:solidFill>
                  <a:srgbClr val="003399"/>
                </a:solidFill>
                <a:latin typeface="Times New Roman" panose="02020603050405020304" pitchFamily="18" charset="0"/>
                <a:ea typeface="+mj-ea"/>
                <a:cs typeface="Times New Roman" panose="02020603050405020304" pitchFamily="18" charset="0"/>
              </a:rPr>
              <a:t>The nationwide cold wave event from March 25 to 30 was the </a:t>
            </a:r>
            <a:r>
              <a:rPr lang="en-US" altLang="zh-CN" dirty="0">
                <a:solidFill>
                  <a:srgbClr val="C00000"/>
                </a:solidFill>
                <a:latin typeface="Times New Roman" panose="02020603050405020304" pitchFamily="18" charset="0"/>
                <a:ea typeface="+mj-ea"/>
                <a:cs typeface="Times New Roman" panose="02020603050405020304" pitchFamily="18" charset="0"/>
              </a:rPr>
              <a:t>strongest cold air process </a:t>
            </a:r>
            <a:r>
              <a:rPr lang="en-US" altLang="zh-CN" dirty="0">
                <a:solidFill>
                  <a:srgbClr val="003399"/>
                </a:solidFill>
                <a:latin typeface="Times New Roman" panose="02020603050405020304" pitchFamily="18" charset="0"/>
                <a:ea typeface="+mj-ea"/>
                <a:cs typeface="Times New Roman" panose="02020603050405020304" pitchFamily="18" charset="0"/>
              </a:rPr>
              <a:t>of 2025. It was characterized by a large temperature drop, a long duration, a wide north‑south extent, and the interplay of multiple hazardous weather phenomena, including dust storms, rain and snow, and severe convection.</a:t>
            </a:r>
          </a:p>
        </p:txBody>
      </p:sp>
    </p:spTree>
    <p:extLst>
      <p:ext uri="{BB962C8B-B14F-4D97-AF65-F5344CB8AC3E}">
        <p14:creationId xmlns:p14="http://schemas.microsoft.com/office/powerpoint/2010/main" val="7957674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CFA714FA-49DF-0F4A-6CC9-7608932E283A}"/>
              </a:ext>
            </a:extLst>
          </p:cNvPr>
          <p:cNvSpPr txBox="1">
            <a:spLocks noChangeArrowheads="1"/>
          </p:cNvSpPr>
          <p:nvPr/>
        </p:nvSpPr>
        <p:spPr bwMode="auto">
          <a:xfrm>
            <a:off x="838200" y="117151"/>
            <a:ext cx="9886627" cy="7285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eaLnBrk="0" fontAlgn="base" hangingPunct="0">
              <a:spcBef>
                <a:spcPct val="0"/>
              </a:spcBef>
              <a:spcAft>
                <a:spcPct val="0"/>
              </a:spcAft>
              <a:defRPr sz="3200" b="1">
                <a:solidFill>
                  <a:srgbClr val="FFFF00"/>
                </a:solidFill>
                <a:effectLst>
                  <a:outerShdw blurRad="38100" dist="38100" dir="2700000" algn="tl">
                    <a:srgbClr val="000000">
                      <a:alpha val="43137"/>
                    </a:srgbClr>
                  </a:outerShdw>
                </a:effectLst>
                <a:latin typeface="幼圆" pitchFamily="49" charset="-122"/>
                <a:ea typeface="幼圆" pitchFamily="49" charset="-122"/>
              </a:defRPr>
            </a:lvl1pPr>
          </a:lstStyle>
          <a:p>
            <a:pPr algn="l"/>
            <a:r>
              <a:rPr lang="en-US" altLang="zh-CN" dirty="0">
                <a:latin typeface="Times New Roman" panose="02020603050405020304" pitchFamily="18" charset="0"/>
                <a:ea typeface="+mj-ea"/>
                <a:cs typeface="Times New Roman" panose="02020603050405020304" pitchFamily="18" charset="0"/>
              </a:rPr>
              <a:t>2.6 Sandstorm</a:t>
            </a:r>
            <a:endParaRPr lang="zh-CN" altLang="en-US" dirty="0">
              <a:latin typeface="Times New Roman" panose="02020603050405020304" pitchFamily="18" charset="0"/>
              <a:ea typeface="+mj-ea"/>
              <a:cs typeface="Times New Roman" panose="02020603050405020304" pitchFamily="18" charset="0"/>
            </a:endParaRPr>
          </a:p>
        </p:txBody>
      </p:sp>
      <p:pic>
        <p:nvPicPr>
          <p:cNvPr id="4" name="图片 2">
            <a:extLst>
              <a:ext uri="{FF2B5EF4-FFF2-40B4-BE49-F238E27FC236}">
                <a16:creationId xmlns:a16="http://schemas.microsoft.com/office/drawing/2014/main" id="{EF2FF413-5D78-8B69-55C2-7A2308968E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74216" y="1091502"/>
            <a:ext cx="3650034" cy="3657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a:extLst>
              <a:ext uri="{FF2B5EF4-FFF2-40B4-BE49-F238E27FC236}">
                <a16:creationId xmlns:a16="http://schemas.microsoft.com/office/drawing/2014/main" id="{8109BC30-9040-D6BC-C9CC-E9A912E2945F}"/>
              </a:ext>
            </a:extLst>
          </p:cNvPr>
          <p:cNvPicPr>
            <a:picLocks noChangeAspect="1"/>
          </p:cNvPicPr>
          <p:nvPr/>
        </p:nvPicPr>
        <p:blipFill>
          <a:blip r:embed="rId4"/>
          <a:stretch>
            <a:fillRect/>
          </a:stretch>
        </p:blipFill>
        <p:spPr>
          <a:xfrm>
            <a:off x="234417" y="1161128"/>
            <a:ext cx="3955678" cy="2267872"/>
          </a:xfrm>
          <a:prstGeom prst="rect">
            <a:avLst/>
          </a:prstGeom>
        </p:spPr>
      </p:pic>
      <p:pic>
        <p:nvPicPr>
          <p:cNvPr id="7" name="图片 6">
            <a:extLst>
              <a:ext uri="{FF2B5EF4-FFF2-40B4-BE49-F238E27FC236}">
                <a16:creationId xmlns:a16="http://schemas.microsoft.com/office/drawing/2014/main" id="{ACC7C915-80A2-333C-4302-169CED05D0C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86292" y="1091502"/>
            <a:ext cx="3491727" cy="2599785"/>
          </a:xfrm>
          <a:prstGeom prst="rect">
            <a:avLst/>
          </a:prstGeom>
        </p:spPr>
      </p:pic>
      <p:sp>
        <p:nvSpPr>
          <p:cNvPr id="9" name="文本框 8">
            <a:extLst>
              <a:ext uri="{FF2B5EF4-FFF2-40B4-BE49-F238E27FC236}">
                <a16:creationId xmlns:a16="http://schemas.microsoft.com/office/drawing/2014/main" id="{99F45CED-8359-24C1-5388-254D2D096D16}"/>
              </a:ext>
            </a:extLst>
          </p:cNvPr>
          <p:cNvSpPr txBox="1"/>
          <p:nvPr/>
        </p:nvSpPr>
        <p:spPr>
          <a:xfrm>
            <a:off x="4242395" y="3755023"/>
            <a:ext cx="3779520" cy="584775"/>
          </a:xfrm>
          <a:prstGeom prst="rect">
            <a:avLst/>
          </a:prstGeom>
          <a:noFill/>
        </p:spPr>
        <p:txBody>
          <a:bodyPr wrap="square">
            <a:spAutoFit/>
          </a:bodyPr>
          <a:lstStyle/>
          <a:p>
            <a:pPr algn="ctr"/>
            <a:r>
              <a:rPr lang="en-US" altLang="zh-CN" sz="1600" dirty="0">
                <a:latin typeface="Times New Roman" panose="02020603050405020304" pitchFamily="18" charset="0"/>
                <a:cs typeface="Times New Roman" panose="02020603050405020304" pitchFamily="18" charset="0"/>
              </a:rPr>
              <a:t>Spatial distribution of maximum dust storm intensity during 10-14 April</a:t>
            </a:r>
            <a:endParaRPr lang="zh-CN" altLang="en-US" sz="1600" dirty="0">
              <a:latin typeface="Times New Roman" panose="02020603050405020304" pitchFamily="18" charset="0"/>
              <a:cs typeface="Times New Roman" panose="02020603050405020304" pitchFamily="18" charset="0"/>
            </a:endParaRPr>
          </a:p>
        </p:txBody>
      </p:sp>
      <p:sp>
        <p:nvSpPr>
          <p:cNvPr id="11" name="文本框 10">
            <a:extLst>
              <a:ext uri="{FF2B5EF4-FFF2-40B4-BE49-F238E27FC236}">
                <a16:creationId xmlns:a16="http://schemas.microsoft.com/office/drawing/2014/main" id="{CAB4E0EA-264C-932F-9F56-746C4FE872A5}"/>
              </a:ext>
            </a:extLst>
          </p:cNvPr>
          <p:cNvSpPr txBox="1"/>
          <p:nvPr/>
        </p:nvSpPr>
        <p:spPr>
          <a:xfrm>
            <a:off x="182116" y="3429000"/>
            <a:ext cx="4060279" cy="584775"/>
          </a:xfrm>
          <a:prstGeom prst="rect">
            <a:avLst/>
          </a:prstGeom>
          <a:noFill/>
        </p:spPr>
        <p:txBody>
          <a:bodyPr wrap="square">
            <a:spAutoFit/>
          </a:bodyPr>
          <a:lstStyle/>
          <a:p>
            <a:pPr algn="ctr"/>
            <a:r>
              <a:rPr lang="en-US" altLang="zh-CN" sz="1600" dirty="0">
                <a:latin typeface="Times New Roman" panose="02020603050405020304" pitchFamily="18" charset="0"/>
                <a:cs typeface="Times New Roman" panose="02020603050405020304" pitchFamily="18" charset="0"/>
              </a:rPr>
              <a:t>Interannual variations of dust storm processes in Northern China from 2000 to 2025 in spring</a:t>
            </a:r>
            <a:endParaRPr lang="zh-CN" altLang="en-US" sz="1600" dirty="0">
              <a:latin typeface="Times New Roman" panose="02020603050405020304" pitchFamily="18" charset="0"/>
              <a:cs typeface="Times New Roman" panose="02020603050405020304" pitchFamily="18" charset="0"/>
            </a:endParaRPr>
          </a:p>
        </p:txBody>
      </p:sp>
      <p:sp>
        <p:nvSpPr>
          <p:cNvPr id="13" name="文本框 12">
            <a:extLst>
              <a:ext uri="{FF2B5EF4-FFF2-40B4-BE49-F238E27FC236}">
                <a16:creationId xmlns:a16="http://schemas.microsoft.com/office/drawing/2014/main" id="{438EE105-8F58-D874-03D7-C90C97300422}"/>
              </a:ext>
            </a:extLst>
          </p:cNvPr>
          <p:cNvSpPr txBox="1"/>
          <p:nvPr/>
        </p:nvSpPr>
        <p:spPr>
          <a:xfrm>
            <a:off x="7547170" y="4748784"/>
            <a:ext cx="4704125" cy="830997"/>
          </a:xfrm>
          <a:prstGeom prst="rect">
            <a:avLst/>
          </a:prstGeom>
          <a:noFill/>
        </p:spPr>
        <p:txBody>
          <a:bodyPr wrap="square">
            <a:spAutoFit/>
          </a:bodyPr>
          <a:lstStyle/>
          <a:p>
            <a:pPr algn="ctr"/>
            <a:r>
              <a:rPr lang="en-US" altLang="zh-CN" sz="1600" dirty="0">
                <a:latin typeface="Times New Roman" panose="02020603050405020304" pitchFamily="18" charset="0"/>
                <a:cs typeface="Times New Roman" panose="02020603050405020304" pitchFamily="18" charset="0"/>
              </a:rPr>
              <a:t>Track of the Mongolian cyclone (MC) during 9–17 April and the evolution of the MC intensity from 17:00 on 9 April to 23:00 on 14 April at 3-h intervals.</a:t>
            </a:r>
            <a:endParaRPr lang="zh-CN" altLang="en-US" sz="1600" dirty="0">
              <a:latin typeface="Times New Roman" panose="02020603050405020304" pitchFamily="18" charset="0"/>
              <a:cs typeface="Times New Roman" panose="02020603050405020304" pitchFamily="18" charset="0"/>
            </a:endParaRPr>
          </a:p>
        </p:txBody>
      </p:sp>
      <p:sp>
        <p:nvSpPr>
          <p:cNvPr id="16" name="文本框 15">
            <a:extLst>
              <a:ext uri="{FF2B5EF4-FFF2-40B4-BE49-F238E27FC236}">
                <a16:creationId xmlns:a16="http://schemas.microsoft.com/office/drawing/2014/main" id="{B3141821-0EA0-31F1-8D18-4FA395C8BDB6}"/>
              </a:ext>
            </a:extLst>
          </p:cNvPr>
          <p:cNvSpPr txBox="1"/>
          <p:nvPr/>
        </p:nvSpPr>
        <p:spPr>
          <a:xfrm>
            <a:off x="0" y="5540520"/>
            <a:ext cx="11966838" cy="1200329"/>
          </a:xfrm>
          <a:prstGeom prst="rect">
            <a:avLst/>
          </a:prstGeom>
          <a:noFill/>
        </p:spPr>
        <p:txBody>
          <a:bodyPr wrap="square">
            <a:spAutoFit/>
          </a:bodyPr>
          <a:lstStyle/>
          <a:p>
            <a:pPr marL="285750" indent="-285750">
              <a:buFont typeface="Wingdings" panose="05000000000000000000" pitchFamily="2" charset="2"/>
              <a:buChar char="u"/>
            </a:pPr>
            <a:r>
              <a:rPr lang="en-US" altLang="zh-CN" dirty="0">
                <a:solidFill>
                  <a:srgbClr val="003399"/>
                </a:solidFill>
                <a:latin typeface="Times New Roman" panose="02020603050405020304" pitchFamily="18" charset="0"/>
                <a:ea typeface="+mj-ea"/>
                <a:cs typeface="Times New Roman" panose="02020603050405020304" pitchFamily="18" charset="0"/>
              </a:rPr>
              <a:t>Dust events occurred in most parts of central and eastern China during 10-14 April, with the farthest transport reaching the northern part of </a:t>
            </a:r>
            <a:r>
              <a:rPr lang="en-US" altLang="zh-CN" dirty="0">
                <a:solidFill>
                  <a:srgbClr val="C00000"/>
                </a:solidFill>
                <a:latin typeface="Times New Roman" panose="02020603050405020304" pitchFamily="18" charset="0"/>
                <a:ea typeface="+mj-ea"/>
                <a:cs typeface="Times New Roman" panose="02020603050405020304" pitchFamily="18" charset="0"/>
              </a:rPr>
              <a:t>Hainan Island</a:t>
            </a:r>
            <a:r>
              <a:rPr lang="en-US" altLang="zh-CN" dirty="0">
                <a:solidFill>
                  <a:srgbClr val="003399"/>
                </a:solidFill>
                <a:latin typeface="Times New Roman" panose="02020603050405020304" pitchFamily="18" charset="0"/>
                <a:ea typeface="+mj-ea"/>
                <a:cs typeface="Times New Roman" panose="02020603050405020304" pitchFamily="18" charset="0"/>
              </a:rPr>
              <a:t>, covering an area of over 4.3 million square kilometers. It was related to the MC, which moved eastward from the eastern Mongolian Plateau into the Northeast Grid on 11 April, looped twice over the region during 12—13 April, and eventually shifted eastward over the sea after 14 April.</a:t>
            </a:r>
          </a:p>
        </p:txBody>
      </p:sp>
      <p:sp>
        <p:nvSpPr>
          <p:cNvPr id="3" name="文本框 2">
            <a:extLst>
              <a:ext uri="{FF2B5EF4-FFF2-40B4-BE49-F238E27FC236}">
                <a16:creationId xmlns:a16="http://schemas.microsoft.com/office/drawing/2014/main" id="{55E8EF34-42B1-94CC-4AE3-70F6F2744AB2}"/>
              </a:ext>
            </a:extLst>
          </p:cNvPr>
          <p:cNvSpPr txBox="1"/>
          <p:nvPr/>
        </p:nvSpPr>
        <p:spPr>
          <a:xfrm>
            <a:off x="0" y="4616993"/>
            <a:ext cx="5541459" cy="646331"/>
          </a:xfrm>
          <a:prstGeom prst="rect">
            <a:avLst/>
          </a:prstGeom>
          <a:noFill/>
        </p:spPr>
        <p:txBody>
          <a:bodyPr wrap="square">
            <a:spAutoFit/>
          </a:bodyPr>
          <a:lstStyle/>
          <a:p>
            <a:pPr marL="285750" indent="-285750">
              <a:buFont typeface="Wingdings" panose="05000000000000000000" pitchFamily="2" charset="2"/>
              <a:buChar char="u"/>
            </a:pPr>
            <a:r>
              <a:rPr lang="en-US" altLang="zh-CN" dirty="0">
                <a:solidFill>
                  <a:srgbClr val="003399"/>
                </a:solidFill>
                <a:latin typeface="Times New Roman" panose="02020603050405020304" pitchFamily="18" charset="0"/>
                <a:ea typeface="+mj-ea"/>
                <a:cs typeface="Times New Roman" panose="02020603050405020304" pitchFamily="18" charset="0"/>
              </a:rPr>
              <a:t>A total of </a:t>
            </a:r>
            <a:r>
              <a:rPr lang="en-US" altLang="zh-CN" dirty="0">
                <a:solidFill>
                  <a:srgbClr val="C00000"/>
                </a:solidFill>
                <a:latin typeface="Times New Roman" panose="02020603050405020304" pitchFamily="18" charset="0"/>
                <a:ea typeface="+mj-ea"/>
                <a:cs typeface="Times New Roman" panose="02020603050405020304" pitchFamily="18" charset="0"/>
              </a:rPr>
              <a:t>14</a:t>
            </a:r>
            <a:r>
              <a:rPr lang="en-US" altLang="zh-CN" dirty="0">
                <a:solidFill>
                  <a:srgbClr val="003399"/>
                </a:solidFill>
                <a:latin typeface="Times New Roman" panose="02020603050405020304" pitchFamily="18" charset="0"/>
                <a:ea typeface="+mj-ea"/>
                <a:cs typeface="Times New Roman" panose="02020603050405020304" pitchFamily="18" charset="0"/>
              </a:rPr>
              <a:t> dust storm processes in spring, which is </a:t>
            </a:r>
            <a:r>
              <a:rPr lang="en-US" altLang="zh-CN" dirty="0">
                <a:solidFill>
                  <a:srgbClr val="C00000"/>
                </a:solidFill>
                <a:latin typeface="Times New Roman" panose="02020603050405020304" pitchFamily="18" charset="0"/>
                <a:ea typeface="+mj-ea"/>
                <a:cs typeface="Times New Roman" panose="02020603050405020304" pitchFamily="18" charset="0"/>
              </a:rPr>
              <a:t>more frequent </a:t>
            </a:r>
            <a:r>
              <a:rPr lang="en-US" altLang="zh-CN" dirty="0">
                <a:solidFill>
                  <a:srgbClr val="003399"/>
                </a:solidFill>
                <a:latin typeface="Times New Roman" panose="02020603050405020304" pitchFamily="18" charset="0"/>
                <a:ea typeface="+mj-ea"/>
                <a:cs typeface="Times New Roman" panose="02020603050405020304" pitchFamily="18" charset="0"/>
              </a:rPr>
              <a:t>than the same period from 2000 to 2024.</a:t>
            </a:r>
          </a:p>
        </p:txBody>
      </p:sp>
    </p:spTree>
    <p:extLst>
      <p:ext uri="{BB962C8B-B14F-4D97-AF65-F5344CB8AC3E}">
        <p14:creationId xmlns:p14="http://schemas.microsoft.com/office/powerpoint/2010/main" val="33586488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7"/>
          <p:cNvSpPr txBox="1"/>
          <p:nvPr/>
        </p:nvSpPr>
        <p:spPr>
          <a:xfrm>
            <a:off x="409572" y="2705632"/>
            <a:ext cx="3802802" cy="673364"/>
          </a:xfrm>
          <a:prstGeom prst="rect">
            <a:avLst/>
          </a:prstGeom>
          <a:noFill/>
        </p:spPr>
        <p:txBody>
          <a:bodyPr wrap="square" lIns="133453" tIns="66726" rIns="133453" bIns="66726" rtlCol="0">
            <a:spAutoFit/>
          </a:bodyPr>
          <a:lstStyle/>
          <a:p>
            <a:pPr algn="r"/>
            <a:r>
              <a:rPr lang="en-US" altLang="zh-CN" sz="3500" dirty="0">
                <a:solidFill>
                  <a:schemeClr val="tx1">
                    <a:lumMod val="85000"/>
                    <a:lumOff val="15000"/>
                  </a:schemeClr>
                </a:solidFill>
                <a:latin typeface="Times New Roman" pitchFamily="18" charset="0"/>
                <a:ea typeface="微软雅黑" panose="020B0503020204020204" pitchFamily="34" charset="-122"/>
                <a:cs typeface="Times New Roman" pitchFamily="18" charset="0"/>
              </a:rPr>
              <a:t>CONTENTS</a:t>
            </a:r>
            <a:endParaRPr lang="zh-CN" altLang="en-US" sz="3500" dirty="0">
              <a:solidFill>
                <a:schemeClr val="tx1">
                  <a:lumMod val="85000"/>
                  <a:lumOff val="15000"/>
                </a:schemeClr>
              </a:solidFill>
              <a:latin typeface="Times New Roman" pitchFamily="18" charset="0"/>
              <a:ea typeface="微软雅黑" panose="020B0503020204020204" pitchFamily="34" charset="-122"/>
              <a:cs typeface="Times New Roman" pitchFamily="18" charset="0"/>
            </a:endParaRPr>
          </a:p>
        </p:txBody>
      </p:sp>
      <p:grpSp>
        <p:nvGrpSpPr>
          <p:cNvPr id="18" name="组合 17"/>
          <p:cNvGrpSpPr/>
          <p:nvPr/>
        </p:nvGrpSpPr>
        <p:grpSpPr>
          <a:xfrm>
            <a:off x="4967334" y="2900275"/>
            <a:ext cx="6959684" cy="549698"/>
            <a:chOff x="3649116" y="1580313"/>
            <a:chExt cx="5538536" cy="412177"/>
          </a:xfrm>
        </p:grpSpPr>
        <p:sp>
          <p:nvSpPr>
            <p:cNvPr id="19" name="圆角矩形 18"/>
            <p:cNvSpPr/>
            <p:nvPr/>
          </p:nvSpPr>
          <p:spPr>
            <a:xfrm>
              <a:off x="3649116" y="1580313"/>
              <a:ext cx="4955332" cy="412177"/>
            </a:xfrm>
            <a:prstGeom prst="roundRect">
              <a:avLst/>
            </a:prstGeom>
            <a:solidFill>
              <a:schemeClr val="bg2">
                <a:lumMod val="90000"/>
              </a:schemeClr>
            </a:solidFill>
            <a:ln w="9525" algn="ctr">
              <a:noFill/>
              <a:round/>
              <a:headEnd/>
              <a:tailEnd/>
            </a:ln>
          </p:spPr>
          <p:txBody>
            <a:bodyPr wrap="none" anchor="ctr"/>
            <a:lstStyle/>
            <a:p>
              <a:pPr fontAlgn="base">
                <a:spcBef>
                  <a:spcPct val="0"/>
                </a:spcBef>
                <a:spcAft>
                  <a:spcPct val="0"/>
                </a:spcAft>
              </a:pPr>
              <a:endParaRPr lang="zh-CN" altLang="en-US" sz="2400" b="1">
                <a:latin typeface="Times New Roman" pitchFamily="18" charset="0"/>
                <a:ea typeface="华文细黑" panose="02010600040101010101" pitchFamily="2" charset="-122"/>
                <a:cs typeface="Times New Roman" pitchFamily="18" charset="0"/>
              </a:endParaRPr>
            </a:p>
          </p:txBody>
        </p:sp>
        <p:sp>
          <p:nvSpPr>
            <p:cNvPr id="20" name="矩形 19"/>
            <p:cNvSpPr/>
            <p:nvPr/>
          </p:nvSpPr>
          <p:spPr>
            <a:xfrm>
              <a:off x="3779913" y="1592639"/>
              <a:ext cx="5407739" cy="346168"/>
            </a:xfrm>
            <a:prstGeom prst="rect">
              <a:avLst/>
            </a:prstGeom>
          </p:spPr>
          <p:txBody>
            <a:bodyPr wrap="square">
              <a:spAutoFit/>
            </a:bodyPr>
            <a:lstStyle/>
            <a:p>
              <a:r>
                <a:rPr lang="en-US" altLang="zh-CN" sz="2400" b="1" dirty="0">
                  <a:solidFill>
                    <a:schemeClr val="bg1"/>
                  </a:solidFill>
                  <a:latin typeface="Times New Roman" pitchFamily="18" charset="0"/>
                  <a:ea typeface="微软雅黑" pitchFamily="34" charset="-122"/>
                  <a:cs typeface="Times New Roman" pitchFamily="18" charset="0"/>
                </a:rPr>
                <a:t>2. Disaster Characteristics</a:t>
              </a:r>
              <a:endParaRPr lang="zh-CN" altLang="en-US" sz="2400" b="1" dirty="0">
                <a:solidFill>
                  <a:schemeClr val="bg1"/>
                </a:solidFill>
                <a:latin typeface="Times New Roman" pitchFamily="18" charset="0"/>
                <a:ea typeface="微软雅黑" pitchFamily="34" charset="-122"/>
                <a:cs typeface="Times New Roman" pitchFamily="18" charset="0"/>
              </a:endParaRPr>
            </a:p>
          </p:txBody>
        </p:sp>
      </p:grpSp>
      <p:grpSp>
        <p:nvGrpSpPr>
          <p:cNvPr id="21" name="组合 20"/>
          <p:cNvGrpSpPr/>
          <p:nvPr/>
        </p:nvGrpSpPr>
        <p:grpSpPr>
          <a:xfrm>
            <a:off x="4971061" y="4083318"/>
            <a:ext cx="6226833" cy="549696"/>
            <a:chOff x="3649116" y="2270902"/>
            <a:chExt cx="4955332" cy="412177"/>
          </a:xfrm>
        </p:grpSpPr>
        <p:sp>
          <p:nvSpPr>
            <p:cNvPr id="22" name="圆角矩形 21"/>
            <p:cNvSpPr/>
            <p:nvPr/>
          </p:nvSpPr>
          <p:spPr>
            <a:xfrm>
              <a:off x="3649116" y="2270902"/>
              <a:ext cx="4955332" cy="412177"/>
            </a:xfrm>
            <a:prstGeom prst="roundRect">
              <a:avLst/>
            </a:prstGeom>
            <a:solidFill>
              <a:srgbClr val="FF0000"/>
            </a:solidFill>
            <a:ln w="9525" algn="ctr">
              <a:noFill/>
              <a:round/>
              <a:headEnd/>
              <a:tailEnd/>
            </a:ln>
          </p:spPr>
          <p:txBody>
            <a:bodyPr wrap="none" anchor="ctr"/>
            <a:lstStyle/>
            <a:p>
              <a:pPr fontAlgn="base">
                <a:spcBef>
                  <a:spcPct val="0"/>
                </a:spcBef>
                <a:spcAft>
                  <a:spcPct val="0"/>
                </a:spcAft>
              </a:pPr>
              <a:endParaRPr lang="zh-CN" altLang="en-US" sz="2400" b="1">
                <a:latin typeface="Times New Roman" pitchFamily="18" charset="0"/>
                <a:ea typeface="华文细黑" panose="02010600040101010101" pitchFamily="2" charset="-122"/>
                <a:cs typeface="Times New Roman" pitchFamily="18" charset="0"/>
              </a:endParaRPr>
            </a:p>
          </p:txBody>
        </p:sp>
        <p:sp>
          <p:nvSpPr>
            <p:cNvPr id="23" name="矩形 22"/>
            <p:cNvSpPr/>
            <p:nvPr/>
          </p:nvSpPr>
          <p:spPr>
            <a:xfrm>
              <a:off x="3779913" y="2275406"/>
              <a:ext cx="4798636" cy="346169"/>
            </a:xfrm>
            <a:prstGeom prst="rect">
              <a:avLst/>
            </a:prstGeom>
          </p:spPr>
          <p:txBody>
            <a:bodyPr wrap="square">
              <a:spAutoFit/>
            </a:bodyPr>
            <a:lstStyle/>
            <a:p>
              <a:r>
                <a:rPr lang="en-US" altLang="zh-CN" sz="2400" b="1" dirty="0">
                  <a:solidFill>
                    <a:schemeClr val="bg1"/>
                  </a:solidFill>
                  <a:latin typeface="Times New Roman" pitchFamily="18" charset="0"/>
                  <a:ea typeface="微软雅黑" pitchFamily="34" charset="-122"/>
                  <a:cs typeface="Times New Roman" pitchFamily="18" charset="0"/>
                </a:rPr>
                <a:t>3. Main Conclusions</a:t>
              </a:r>
              <a:endParaRPr lang="zh-CN" altLang="en-US" sz="2400" b="1" dirty="0">
                <a:solidFill>
                  <a:schemeClr val="bg1"/>
                </a:solidFill>
                <a:latin typeface="Times New Roman" pitchFamily="18" charset="0"/>
                <a:ea typeface="微软雅黑" pitchFamily="34" charset="-122"/>
                <a:cs typeface="Times New Roman" pitchFamily="18" charset="0"/>
              </a:endParaRPr>
            </a:p>
          </p:txBody>
        </p:sp>
      </p:grpSp>
      <p:grpSp>
        <p:nvGrpSpPr>
          <p:cNvPr id="27" name="组合 26"/>
          <p:cNvGrpSpPr/>
          <p:nvPr/>
        </p:nvGrpSpPr>
        <p:grpSpPr>
          <a:xfrm>
            <a:off x="4971061" y="1659284"/>
            <a:ext cx="6959684" cy="549698"/>
            <a:chOff x="3649116" y="1580313"/>
            <a:chExt cx="5538536" cy="412177"/>
          </a:xfrm>
        </p:grpSpPr>
        <p:sp>
          <p:nvSpPr>
            <p:cNvPr id="28" name="圆角矩形 27"/>
            <p:cNvSpPr/>
            <p:nvPr/>
          </p:nvSpPr>
          <p:spPr>
            <a:xfrm>
              <a:off x="3649116" y="1580313"/>
              <a:ext cx="4955333" cy="412177"/>
            </a:xfrm>
            <a:prstGeom prst="roundRect">
              <a:avLst/>
            </a:prstGeom>
            <a:solidFill>
              <a:schemeClr val="bg2">
                <a:lumMod val="90000"/>
              </a:schemeClr>
            </a:solidFill>
            <a:ln w="9525" algn="ctr">
              <a:noFill/>
              <a:round/>
              <a:headEnd/>
              <a:tailEnd/>
            </a:ln>
          </p:spPr>
          <p:txBody>
            <a:bodyPr wrap="none" anchor="ctr"/>
            <a:lstStyle/>
            <a:p>
              <a:pPr fontAlgn="base">
                <a:spcBef>
                  <a:spcPct val="0"/>
                </a:spcBef>
                <a:spcAft>
                  <a:spcPct val="0"/>
                </a:spcAft>
              </a:pPr>
              <a:endParaRPr lang="zh-CN" altLang="en-US" sz="2400" b="1">
                <a:latin typeface="Times New Roman" pitchFamily="18" charset="0"/>
                <a:ea typeface="华文细黑" panose="02010600040101010101" pitchFamily="2" charset="-122"/>
                <a:cs typeface="Times New Roman" pitchFamily="18" charset="0"/>
              </a:endParaRPr>
            </a:p>
          </p:txBody>
        </p:sp>
        <p:sp>
          <p:nvSpPr>
            <p:cNvPr id="29" name="矩形 28"/>
            <p:cNvSpPr/>
            <p:nvPr/>
          </p:nvSpPr>
          <p:spPr>
            <a:xfrm>
              <a:off x="3779913" y="1592638"/>
              <a:ext cx="5407739" cy="346168"/>
            </a:xfrm>
            <a:prstGeom prst="rect">
              <a:avLst/>
            </a:prstGeom>
          </p:spPr>
          <p:txBody>
            <a:bodyPr wrap="square">
              <a:spAutoFit/>
            </a:bodyPr>
            <a:lstStyle/>
            <a:p>
              <a:r>
                <a:rPr lang="en-US" altLang="zh-CN" sz="2400" b="1" dirty="0">
                  <a:solidFill>
                    <a:schemeClr val="bg1"/>
                  </a:solidFill>
                  <a:latin typeface="Times New Roman" pitchFamily="18" charset="0"/>
                  <a:ea typeface="微软雅黑" pitchFamily="34" charset="-122"/>
                  <a:cs typeface="Times New Roman" pitchFamily="18" charset="0"/>
                </a:rPr>
                <a:t>1. Research Background</a:t>
              </a:r>
              <a:endParaRPr lang="zh-CN" altLang="en-US" sz="2400" b="1" dirty="0">
                <a:solidFill>
                  <a:schemeClr val="bg1"/>
                </a:solidFill>
                <a:latin typeface="Times New Roman" pitchFamily="18" charset="0"/>
                <a:ea typeface="微软雅黑" pitchFamily="34" charset="-122"/>
                <a:cs typeface="Times New Roman" pitchFamily="18" charset="0"/>
              </a:endParaRPr>
            </a:p>
          </p:txBody>
        </p:sp>
      </p:grpSp>
      <p:sp>
        <p:nvSpPr>
          <p:cNvPr id="38" name="矩形 37">
            <a:extLst>
              <a:ext uri="{FF2B5EF4-FFF2-40B4-BE49-F238E27FC236}">
                <a16:creationId xmlns:a16="http://schemas.microsoft.com/office/drawing/2014/main" id="{CC6ECD44-725F-1D77-BCDD-48BAA357AA6A}"/>
              </a:ext>
            </a:extLst>
          </p:cNvPr>
          <p:cNvSpPr/>
          <p:nvPr/>
        </p:nvSpPr>
        <p:spPr>
          <a:xfrm flipH="1">
            <a:off x="4403576" y="1161850"/>
            <a:ext cx="60976" cy="43444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3453" tIns="66726" rIns="133453" bIns="66726" rtlCol="0" anchor="ctr"/>
          <a:lstStyle/>
          <a:p>
            <a:pPr algn="ctr"/>
            <a:endParaRPr lang="zh-CN" altLang="en-US" sz="2400">
              <a:latin typeface="Times New Roman" pitchFamily="18" charset="0"/>
              <a:cs typeface="Times New Roman" pitchFamily="18" charset="0"/>
            </a:endParaRPr>
          </a:p>
        </p:txBody>
      </p:sp>
      <p:grpSp>
        <p:nvGrpSpPr>
          <p:cNvPr id="39" name="组合 38">
            <a:extLst>
              <a:ext uri="{FF2B5EF4-FFF2-40B4-BE49-F238E27FC236}">
                <a16:creationId xmlns:a16="http://schemas.microsoft.com/office/drawing/2014/main" id="{07FB38BB-AEFC-6E39-58C0-EC9EDA179D01}"/>
              </a:ext>
            </a:extLst>
          </p:cNvPr>
          <p:cNvGrpSpPr/>
          <p:nvPr/>
        </p:nvGrpSpPr>
        <p:grpSpPr>
          <a:xfrm>
            <a:off x="4212374" y="1714192"/>
            <a:ext cx="432000" cy="432000"/>
            <a:chOff x="3707904" y="1988840"/>
            <a:chExt cx="360040" cy="360040"/>
          </a:xfrm>
        </p:grpSpPr>
        <p:sp>
          <p:nvSpPr>
            <p:cNvPr id="40" name="椭圆 39">
              <a:extLst>
                <a:ext uri="{FF2B5EF4-FFF2-40B4-BE49-F238E27FC236}">
                  <a16:creationId xmlns:a16="http://schemas.microsoft.com/office/drawing/2014/main" id="{E832CD26-6F93-DE64-4BCC-9908402D3DA4}"/>
                </a:ext>
              </a:extLst>
            </p:cNvPr>
            <p:cNvSpPr/>
            <p:nvPr/>
          </p:nvSpPr>
          <p:spPr>
            <a:xfrm>
              <a:off x="3707904" y="1988840"/>
              <a:ext cx="360040" cy="3600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itchFamily="18" charset="0"/>
                <a:cs typeface="Times New Roman" pitchFamily="18" charset="0"/>
              </a:endParaRPr>
            </a:p>
          </p:txBody>
        </p:sp>
        <p:sp>
          <p:nvSpPr>
            <p:cNvPr id="41" name="椭圆 40">
              <a:extLst>
                <a:ext uri="{FF2B5EF4-FFF2-40B4-BE49-F238E27FC236}">
                  <a16:creationId xmlns:a16="http://schemas.microsoft.com/office/drawing/2014/main" id="{490251F4-1801-4392-0A64-871EC9B78ECF}"/>
                </a:ext>
              </a:extLst>
            </p:cNvPr>
            <p:cNvSpPr/>
            <p:nvPr/>
          </p:nvSpPr>
          <p:spPr>
            <a:xfrm>
              <a:off x="3771404" y="2052340"/>
              <a:ext cx="229096" cy="2290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itchFamily="18" charset="0"/>
                <a:cs typeface="Times New Roman" pitchFamily="18" charset="0"/>
              </a:endParaRPr>
            </a:p>
          </p:txBody>
        </p:sp>
      </p:grpSp>
      <p:grpSp>
        <p:nvGrpSpPr>
          <p:cNvPr id="42" name="组合 41">
            <a:extLst>
              <a:ext uri="{FF2B5EF4-FFF2-40B4-BE49-F238E27FC236}">
                <a16:creationId xmlns:a16="http://schemas.microsoft.com/office/drawing/2014/main" id="{6F9C26CE-E367-5380-A142-E2FEB1ED79CB}"/>
              </a:ext>
            </a:extLst>
          </p:cNvPr>
          <p:cNvGrpSpPr/>
          <p:nvPr/>
        </p:nvGrpSpPr>
        <p:grpSpPr>
          <a:xfrm>
            <a:off x="4212374" y="2964287"/>
            <a:ext cx="432000" cy="432000"/>
            <a:chOff x="3707904" y="1988840"/>
            <a:chExt cx="360040" cy="360040"/>
          </a:xfrm>
        </p:grpSpPr>
        <p:sp>
          <p:nvSpPr>
            <p:cNvPr id="43" name="椭圆 42">
              <a:extLst>
                <a:ext uri="{FF2B5EF4-FFF2-40B4-BE49-F238E27FC236}">
                  <a16:creationId xmlns:a16="http://schemas.microsoft.com/office/drawing/2014/main" id="{7ADB005C-AC46-194D-E832-41DAD1ACB813}"/>
                </a:ext>
              </a:extLst>
            </p:cNvPr>
            <p:cNvSpPr/>
            <p:nvPr/>
          </p:nvSpPr>
          <p:spPr>
            <a:xfrm>
              <a:off x="3707904" y="1988840"/>
              <a:ext cx="360040" cy="3600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itchFamily="18" charset="0"/>
                <a:cs typeface="Times New Roman" pitchFamily="18" charset="0"/>
              </a:endParaRPr>
            </a:p>
          </p:txBody>
        </p:sp>
        <p:sp>
          <p:nvSpPr>
            <p:cNvPr id="44" name="椭圆 43">
              <a:extLst>
                <a:ext uri="{FF2B5EF4-FFF2-40B4-BE49-F238E27FC236}">
                  <a16:creationId xmlns:a16="http://schemas.microsoft.com/office/drawing/2014/main" id="{861ED6BC-EE34-FFE8-ADEF-A76BCCE01E35}"/>
                </a:ext>
              </a:extLst>
            </p:cNvPr>
            <p:cNvSpPr/>
            <p:nvPr/>
          </p:nvSpPr>
          <p:spPr>
            <a:xfrm>
              <a:off x="3771404" y="2052340"/>
              <a:ext cx="229096" cy="2290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itchFamily="18" charset="0"/>
                <a:cs typeface="Times New Roman" pitchFamily="18" charset="0"/>
              </a:endParaRPr>
            </a:p>
          </p:txBody>
        </p:sp>
      </p:grpSp>
      <p:grpSp>
        <p:nvGrpSpPr>
          <p:cNvPr id="45" name="组合 44">
            <a:extLst>
              <a:ext uri="{FF2B5EF4-FFF2-40B4-BE49-F238E27FC236}">
                <a16:creationId xmlns:a16="http://schemas.microsoft.com/office/drawing/2014/main" id="{B1F4432E-FCA8-60BC-D919-1D7426504056}"/>
              </a:ext>
            </a:extLst>
          </p:cNvPr>
          <p:cNvGrpSpPr/>
          <p:nvPr/>
        </p:nvGrpSpPr>
        <p:grpSpPr>
          <a:xfrm>
            <a:off x="4212374" y="4144532"/>
            <a:ext cx="432000" cy="432000"/>
            <a:chOff x="3707904" y="1988840"/>
            <a:chExt cx="360040" cy="360040"/>
          </a:xfrm>
        </p:grpSpPr>
        <p:sp>
          <p:nvSpPr>
            <p:cNvPr id="46" name="椭圆 45">
              <a:extLst>
                <a:ext uri="{FF2B5EF4-FFF2-40B4-BE49-F238E27FC236}">
                  <a16:creationId xmlns:a16="http://schemas.microsoft.com/office/drawing/2014/main" id="{0026104D-AC27-E3D5-0C88-BF03178E5AC4}"/>
                </a:ext>
              </a:extLst>
            </p:cNvPr>
            <p:cNvSpPr/>
            <p:nvPr/>
          </p:nvSpPr>
          <p:spPr>
            <a:xfrm>
              <a:off x="3707904" y="1988840"/>
              <a:ext cx="360040" cy="3600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itchFamily="18" charset="0"/>
                <a:cs typeface="Times New Roman" pitchFamily="18" charset="0"/>
              </a:endParaRPr>
            </a:p>
          </p:txBody>
        </p:sp>
        <p:sp>
          <p:nvSpPr>
            <p:cNvPr id="47" name="椭圆 46">
              <a:extLst>
                <a:ext uri="{FF2B5EF4-FFF2-40B4-BE49-F238E27FC236}">
                  <a16:creationId xmlns:a16="http://schemas.microsoft.com/office/drawing/2014/main" id="{F05CEB96-DB32-C5CF-876F-B642E2A77812}"/>
                </a:ext>
              </a:extLst>
            </p:cNvPr>
            <p:cNvSpPr/>
            <p:nvPr/>
          </p:nvSpPr>
          <p:spPr>
            <a:xfrm>
              <a:off x="3771404" y="2052340"/>
              <a:ext cx="229096" cy="2290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itchFamily="18" charset="0"/>
                <a:cs typeface="Times New Roman" pitchFamily="18" charset="0"/>
              </a:endParaRPr>
            </a:p>
          </p:txBody>
        </p:sp>
      </p:grpSp>
    </p:spTree>
    <p:extLst>
      <p:ext uri="{BB962C8B-B14F-4D97-AF65-F5344CB8AC3E}">
        <p14:creationId xmlns:p14="http://schemas.microsoft.com/office/powerpoint/2010/main" val="9251486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7668170-D7E7-320B-7B04-F4906EF11A7D}"/>
              </a:ext>
            </a:extLst>
          </p:cNvPr>
          <p:cNvPicPr>
            <a:picLocks noChangeAspect="1"/>
          </p:cNvPicPr>
          <p:nvPr/>
        </p:nvPicPr>
        <p:blipFill>
          <a:blip r:embed="rId3"/>
          <a:stretch>
            <a:fillRect/>
          </a:stretch>
        </p:blipFill>
        <p:spPr>
          <a:xfrm>
            <a:off x="412590" y="845670"/>
            <a:ext cx="7855110" cy="5585487"/>
          </a:xfrm>
          <a:prstGeom prst="rect">
            <a:avLst/>
          </a:prstGeom>
        </p:spPr>
      </p:pic>
      <p:sp>
        <p:nvSpPr>
          <p:cNvPr id="4" name="TextBox 2">
            <a:extLst>
              <a:ext uri="{FF2B5EF4-FFF2-40B4-BE49-F238E27FC236}">
                <a16:creationId xmlns:a16="http://schemas.microsoft.com/office/drawing/2014/main" id="{2367CC50-A57A-B945-B9CB-47FC826AC232}"/>
              </a:ext>
            </a:extLst>
          </p:cNvPr>
          <p:cNvSpPr txBox="1">
            <a:spLocks noChangeArrowheads="1"/>
          </p:cNvSpPr>
          <p:nvPr/>
        </p:nvSpPr>
        <p:spPr bwMode="auto">
          <a:xfrm>
            <a:off x="838200" y="117151"/>
            <a:ext cx="9886627" cy="7285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eaLnBrk="0" fontAlgn="base" hangingPunct="0">
              <a:spcBef>
                <a:spcPct val="0"/>
              </a:spcBef>
              <a:spcAft>
                <a:spcPct val="0"/>
              </a:spcAft>
              <a:defRPr sz="3200" b="1">
                <a:solidFill>
                  <a:srgbClr val="FFFF00"/>
                </a:solidFill>
                <a:effectLst>
                  <a:outerShdw blurRad="38100" dist="38100" dir="2700000" algn="tl">
                    <a:srgbClr val="000000">
                      <a:alpha val="43137"/>
                    </a:srgbClr>
                  </a:outerShdw>
                </a:effectLst>
                <a:latin typeface="幼圆" pitchFamily="49" charset="-122"/>
                <a:ea typeface="幼圆" pitchFamily="49" charset="-122"/>
              </a:defRPr>
            </a:lvl1pPr>
          </a:lstStyle>
          <a:p>
            <a:pPr algn="l"/>
            <a:r>
              <a:rPr lang="en-US" altLang="zh-CN" dirty="0">
                <a:latin typeface="Times New Roman" panose="02020603050405020304" pitchFamily="18" charset="0"/>
                <a:ea typeface="+mj-ea"/>
                <a:cs typeface="Times New Roman" panose="02020603050405020304" pitchFamily="18" charset="0"/>
              </a:rPr>
              <a:t>Main Conclusion</a:t>
            </a:r>
            <a:endParaRPr lang="zh-CN" altLang="en-US" dirty="0">
              <a:latin typeface="Times New Roman" panose="02020603050405020304" pitchFamily="18" charset="0"/>
              <a:ea typeface="+mj-ea"/>
              <a:cs typeface="Times New Roman" panose="02020603050405020304" pitchFamily="18" charset="0"/>
            </a:endParaRPr>
          </a:p>
        </p:txBody>
      </p:sp>
      <p:sp>
        <p:nvSpPr>
          <p:cNvPr id="2" name="矩形 1">
            <a:extLst>
              <a:ext uri="{FF2B5EF4-FFF2-40B4-BE49-F238E27FC236}">
                <a16:creationId xmlns:a16="http://schemas.microsoft.com/office/drawing/2014/main" id="{3F932AFB-6941-8DC7-8CF8-3472C536B6CC}"/>
              </a:ext>
            </a:extLst>
          </p:cNvPr>
          <p:cNvSpPr/>
          <p:nvPr/>
        </p:nvSpPr>
        <p:spPr>
          <a:xfrm>
            <a:off x="8572500" y="921453"/>
            <a:ext cx="3619500" cy="5676810"/>
          </a:xfrm>
          <a:prstGeom prst="rect">
            <a:avLst/>
          </a:prstGeom>
          <a:noFill/>
        </p:spPr>
        <p:txBody>
          <a:bodyPr wrap="square" anchor="t">
            <a:spAutoFit/>
          </a:bodyPr>
          <a:lstStyle/>
          <a:p>
            <a:pPr marL="285750" indent="-285750" fontAlgn="base">
              <a:lnSpc>
                <a:spcPct val="125000"/>
              </a:lnSpc>
              <a:spcBef>
                <a:spcPts val="600"/>
              </a:spcBef>
              <a:spcAft>
                <a:spcPct val="0"/>
              </a:spcAft>
              <a:buFont typeface="Arial" panose="020B0604020202020204" pitchFamily="34" charset="0"/>
              <a:buChar char="•"/>
            </a:pPr>
            <a:r>
              <a:rPr lang="en-US" altLang="zh-CN" dirty="0">
                <a:solidFill>
                  <a:srgbClr val="003399"/>
                </a:solidFill>
                <a:latin typeface="Times New Roman" panose="02020603050405020304" pitchFamily="18" charset="0"/>
                <a:ea typeface="+mj-ea"/>
                <a:cs typeface="Times New Roman" panose="02020603050405020304" pitchFamily="18" charset="0"/>
              </a:rPr>
              <a:t>The national average temperature reached 11.03 ℃, </a:t>
            </a:r>
            <a:r>
              <a:rPr lang="en-US" altLang="zh-CN" dirty="0">
                <a:solidFill>
                  <a:srgbClr val="C00000"/>
                </a:solidFill>
                <a:latin typeface="Times New Roman" panose="02020603050405020304" pitchFamily="18" charset="0"/>
                <a:ea typeface="+mj-ea"/>
                <a:cs typeface="Times New Roman" panose="02020603050405020304" pitchFamily="18" charset="0"/>
              </a:rPr>
              <a:t>the highest </a:t>
            </a:r>
            <a:r>
              <a:rPr lang="en-US" altLang="zh-CN" dirty="0">
                <a:solidFill>
                  <a:srgbClr val="003399"/>
                </a:solidFill>
                <a:latin typeface="Times New Roman" panose="02020603050405020304" pitchFamily="18" charset="0"/>
                <a:ea typeface="+mj-ea"/>
                <a:cs typeface="Times New Roman" panose="02020603050405020304" pitchFamily="18" charset="0"/>
              </a:rPr>
              <a:t>since 1961.</a:t>
            </a:r>
          </a:p>
          <a:p>
            <a:pPr marL="285750" indent="-285750" fontAlgn="base">
              <a:lnSpc>
                <a:spcPct val="125000"/>
              </a:lnSpc>
              <a:spcBef>
                <a:spcPts val="600"/>
              </a:spcBef>
              <a:spcAft>
                <a:spcPct val="0"/>
              </a:spcAft>
              <a:buFont typeface="Arial" panose="020B0604020202020204" pitchFamily="34" charset="0"/>
              <a:buChar char="•"/>
            </a:pPr>
            <a:r>
              <a:rPr lang="en-US" altLang="zh-CN" dirty="0">
                <a:solidFill>
                  <a:srgbClr val="003399"/>
                </a:solidFill>
                <a:latin typeface="Times New Roman" panose="02020603050405020304" pitchFamily="18" charset="0"/>
                <a:ea typeface="+mj-ea"/>
                <a:cs typeface="Times New Roman" panose="02020603050405020304" pitchFamily="18" charset="0"/>
              </a:rPr>
              <a:t>The rainy season in North China and the autumn rain of West China are unusually strong. The rainy season in North China recorded 356.6mm of rainfall, 1.6 times above normal and lasting 59 days (29 days longer than usual). </a:t>
            </a:r>
            <a:r>
              <a:rPr lang="en-US" altLang="zh-CN" dirty="0">
                <a:solidFill>
                  <a:srgbClr val="C00000"/>
                </a:solidFill>
                <a:latin typeface="Times New Roman" panose="02020603050405020304" pitchFamily="18" charset="0"/>
                <a:ea typeface="+mj-ea"/>
                <a:cs typeface="Times New Roman" panose="02020603050405020304" pitchFamily="18" charset="0"/>
              </a:rPr>
              <a:t>Both the rainfall amount and duration were the highest on record</a:t>
            </a:r>
            <a:r>
              <a:rPr lang="en-US" altLang="zh-CN" dirty="0">
                <a:solidFill>
                  <a:srgbClr val="003399"/>
                </a:solidFill>
                <a:latin typeface="Times New Roman" panose="02020603050405020304" pitchFamily="18" charset="0"/>
                <a:ea typeface="+mj-ea"/>
                <a:cs typeface="Times New Roman" panose="02020603050405020304" pitchFamily="18" charset="0"/>
              </a:rPr>
              <a:t>. The autumn rain of West China reached 387.1mm, which was 95% above normal, also </a:t>
            </a:r>
            <a:r>
              <a:rPr lang="en-US" altLang="zh-CN" dirty="0">
                <a:solidFill>
                  <a:srgbClr val="C00000"/>
                </a:solidFill>
                <a:latin typeface="Times New Roman" panose="02020603050405020304" pitchFamily="18" charset="0"/>
                <a:ea typeface="+mj-ea"/>
                <a:cs typeface="Times New Roman" panose="02020603050405020304" pitchFamily="18" charset="0"/>
              </a:rPr>
              <a:t>the highest on record</a:t>
            </a:r>
            <a:r>
              <a:rPr lang="en-US" altLang="zh-CN" dirty="0">
                <a:solidFill>
                  <a:srgbClr val="003399"/>
                </a:solidFill>
                <a:latin typeface="Times New Roman" panose="02020603050405020304" pitchFamily="18" charset="0"/>
                <a:ea typeface="+mj-ea"/>
                <a:cs typeface="Times New Roman" panose="02020603050405020304" pitchFamily="18" charset="0"/>
              </a:rPr>
              <a:t>.</a:t>
            </a:r>
          </a:p>
        </p:txBody>
      </p:sp>
    </p:spTree>
    <p:extLst>
      <p:ext uri="{BB962C8B-B14F-4D97-AF65-F5344CB8AC3E}">
        <p14:creationId xmlns:p14="http://schemas.microsoft.com/office/powerpoint/2010/main" val="37916005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91950" y="1028620"/>
            <a:ext cx="10515600" cy="5600779"/>
          </a:xfrm>
        </p:spPr>
        <p:txBody>
          <a:bodyPr/>
          <a:lstStyle/>
          <a:p>
            <a:r>
              <a:rPr lang="en-US" altLang="zh-CN" sz="2400" dirty="0">
                <a:latin typeface="Times New Roman" pitchFamily="18" charset="0"/>
                <a:cs typeface="Times New Roman" pitchFamily="18" charset="0"/>
              </a:rPr>
              <a:t>China's overall climate status in 2025 was </a:t>
            </a:r>
            <a:r>
              <a:rPr lang="en-US" altLang="zh-CN" sz="2400" dirty="0">
                <a:solidFill>
                  <a:srgbClr val="C00000"/>
                </a:solidFill>
                <a:latin typeface="Times New Roman" pitchFamily="18" charset="0"/>
                <a:cs typeface="Times New Roman" pitchFamily="18" charset="0"/>
              </a:rPr>
              <a:t>generally poor</a:t>
            </a:r>
            <a:r>
              <a:rPr lang="en-US" altLang="zh-CN" sz="2400" dirty="0">
                <a:latin typeface="Times New Roman" pitchFamily="18" charset="0"/>
                <a:cs typeface="Times New Roman" pitchFamily="18" charset="0"/>
              </a:rPr>
              <a:t>, ranking as </a:t>
            </a:r>
            <a:r>
              <a:rPr lang="en-US" altLang="zh-CN" sz="2400" dirty="0">
                <a:solidFill>
                  <a:srgbClr val="C00000"/>
                </a:solidFill>
                <a:latin typeface="Times New Roman" pitchFamily="18" charset="0"/>
                <a:cs typeface="Times New Roman" pitchFamily="18" charset="0"/>
              </a:rPr>
              <a:t>the second worst </a:t>
            </a:r>
            <a:r>
              <a:rPr lang="en-US" altLang="zh-CN" sz="2400" dirty="0">
                <a:latin typeface="Times New Roman" pitchFamily="18" charset="0"/>
                <a:cs typeface="Times New Roman" pitchFamily="18" charset="0"/>
              </a:rPr>
              <a:t>since 1961. The climate risk index ranked </a:t>
            </a:r>
            <a:r>
              <a:rPr lang="en-US" altLang="zh-CN" sz="2400" dirty="0">
                <a:solidFill>
                  <a:srgbClr val="C00000"/>
                </a:solidFill>
                <a:latin typeface="Times New Roman" pitchFamily="18" charset="0"/>
                <a:cs typeface="Times New Roman" pitchFamily="18" charset="0"/>
              </a:rPr>
              <a:t>seventh</a:t>
            </a:r>
            <a:r>
              <a:rPr lang="en-US" altLang="zh-CN" sz="2400" dirty="0">
                <a:latin typeface="Times New Roman" pitchFamily="18" charset="0"/>
                <a:cs typeface="Times New Roman" pitchFamily="18" charset="0"/>
              </a:rPr>
              <a:t> historically, classifying it as a typical high-risk year.</a:t>
            </a:r>
          </a:p>
          <a:p>
            <a:endParaRPr lang="en-US" altLang="zh-CN" sz="2400" dirty="0">
              <a:latin typeface="Times New Roman" pitchFamily="18" charset="0"/>
              <a:cs typeface="Times New Roman" pitchFamily="18" charset="0"/>
            </a:endParaRPr>
          </a:p>
          <a:p>
            <a:r>
              <a:rPr lang="en-US" altLang="zh-CN" sz="2400" dirty="0">
                <a:latin typeface="Times New Roman" pitchFamily="18" charset="0"/>
                <a:cs typeface="Times New Roman" pitchFamily="18" charset="0"/>
              </a:rPr>
              <a:t>Meteorological disasters in China in 2025 were characterized by strong </a:t>
            </a:r>
            <a:r>
              <a:rPr lang="en-US" altLang="zh-CN" sz="2400" dirty="0">
                <a:solidFill>
                  <a:srgbClr val="C00000"/>
                </a:solidFill>
                <a:latin typeface="Times New Roman" pitchFamily="18" charset="0"/>
                <a:cs typeface="Times New Roman" pitchFamily="18" charset="0"/>
              </a:rPr>
              <a:t>suddenness and compounding effects</a:t>
            </a:r>
            <a:r>
              <a:rPr lang="en-US" altLang="zh-CN" sz="2400" dirty="0">
                <a:latin typeface="Times New Roman" pitchFamily="18" charset="0"/>
                <a:cs typeface="Times New Roman" pitchFamily="18" charset="0"/>
              </a:rPr>
              <a:t>. </a:t>
            </a:r>
          </a:p>
          <a:p>
            <a:endParaRPr lang="en-US" altLang="zh-CN" sz="2400" dirty="0">
              <a:latin typeface="Times New Roman" pitchFamily="18" charset="0"/>
              <a:cs typeface="Times New Roman" pitchFamily="18" charset="0"/>
            </a:endParaRPr>
          </a:p>
          <a:p>
            <a:r>
              <a:rPr lang="en-US" altLang="zh-CN" sz="2400" dirty="0">
                <a:latin typeface="Times New Roman" pitchFamily="18" charset="0"/>
                <a:cs typeface="Times New Roman" pitchFamily="18" charset="0"/>
              </a:rPr>
              <a:t>Both the number of typhoons generated and the number that made landfall were relatively high. Their intensity was characterized by being weaker in summer and stronger in autumn. Autumn typhoons frequently affected southern China.</a:t>
            </a:r>
          </a:p>
          <a:p>
            <a:endParaRPr lang="en-US" altLang="zh-CN" sz="2400" dirty="0">
              <a:latin typeface="Times New Roman" pitchFamily="18" charset="0"/>
              <a:cs typeface="Times New Roman" pitchFamily="18" charset="0"/>
            </a:endParaRPr>
          </a:p>
          <a:p>
            <a:r>
              <a:rPr lang="en-US" altLang="zh-CN" sz="2400" dirty="0">
                <a:latin typeface="Times New Roman" pitchFamily="18" charset="0"/>
                <a:cs typeface="Times New Roman" pitchFamily="18" charset="0"/>
              </a:rPr>
              <a:t>The average number of strong wind days nationwide was significantly above normal, and cold air was generally weaker after the onset of autumn. A clear regional pattern of short autumns and early winters was observed.</a:t>
            </a:r>
          </a:p>
          <a:p>
            <a:endParaRPr lang="en-US" altLang="zh-CN" sz="2400" dirty="0">
              <a:latin typeface="Times New Roman" pitchFamily="18" charset="0"/>
              <a:cs typeface="Times New Roman" pitchFamily="18" charset="0"/>
            </a:endParaRPr>
          </a:p>
          <a:p>
            <a:endParaRPr lang="en-US" altLang="zh-CN" sz="2400" dirty="0">
              <a:latin typeface="Times New Roman" pitchFamily="18" charset="0"/>
              <a:cs typeface="Times New Roman" pitchFamily="18" charset="0"/>
            </a:endParaRPr>
          </a:p>
        </p:txBody>
      </p:sp>
      <p:sp>
        <p:nvSpPr>
          <p:cNvPr id="4" name="TextBox 2">
            <a:extLst>
              <a:ext uri="{FF2B5EF4-FFF2-40B4-BE49-F238E27FC236}">
                <a16:creationId xmlns:a16="http://schemas.microsoft.com/office/drawing/2014/main" id="{9D0F0C1A-F4A7-16A1-66AA-B8E6B2900008}"/>
              </a:ext>
            </a:extLst>
          </p:cNvPr>
          <p:cNvSpPr txBox="1">
            <a:spLocks noChangeArrowheads="1"/>
          </p:cNvSpPr>
          <p:nvPr/>
        </p:nvSpPr>
        <p:spPr bwMode="auto">
          <a:xfrm>
            <a:off x="838200" y="117151"/>
            <a:ext cx="9886627" cy="7285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eaLnBrk="0" fontAlgn="base" hangingPunct="0">
              <a:spcBef>
                <a:spcPct val="0"/>
              </a:spcBef>
              <a:spcAft>
                <a:spcPct val="0"/>
              </a:spcAft>
              <a:defRPr sz="3200" b="1">
                <a:solidFill>
                  <a:srgbClr val="FFFF00"/>
                </a:solidFill>
                <a:effectLst>
                  <a:outerShdw blurRad="38100" dist="38100" dir="2700000" algn="tl">
                    <a:srgbClr val="000000">
                      <a:alpha val="43137"/>
                    </a:srgbClr>
                  </a:outerShdw>
                </a:effectLst>
                <a:latin typeface="幼圆" pitchFamily="49" charset="-122"/>
                <a:ea typeface="幼圆" pitchFamily="49" charset="-122"/>
              </a:defRPr>
            </a:lvl1pPr>
          </a:lstStyle>
          <a:p>
            <a:pPr algn="l"/>
            <a:r>
              <a:rPr lang="en-US" altLang="zh-CN" dirty="0">
                <a:latin typeface="Times New Roman" panose="02020603050405020304" pitchFamily="18" charset="0"/>
                <a:ea typeface="+mj-ea"/>
                <a:cs typeface="Times New Roman" panose="02020603050405020304" pitchFamily="18" charset="0"/>
              </a:rPr>
              <a:t>Main Conclusion</a:t>
            </a:r>
            <a:endParaRPr lang="zh-CN" altLang="en-US" dirty="0">
              <a:latin typeface="Times New Roman" panose="02020603050405020304" pitchFamily="18" charset="0"/>
              <a:ea typeface="+mj-ea"/>
              <a:cs typeface="Times New Roman" panose="02020603050405020304" pitchFamily="18" charset="0"/>
            </a:endParaRPr>
          </a:p>
        </p:txBody>
      </p:sp>
    </p:spTree>
    <p:extLst>
      <p:ext uri="{BB962C8B-B14F-4D97-AF65-F5344CB8AC3E}">
        <p14:creationId xmlns:p14="http://schemas.microsoft.com/office/powerpoint/2010/main" val="26279451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 y="2540240"/>
            <a:ext cx="12192000" cy="1499229"/>
          </a:xfrm>
        </p:spPr>
        <p:txBody>
          <a:bodyPr anchor="ctr" anchorCtr="0"/>
          <a:lstStyle/>
          <a:p>
            <a:r>
              <a:rPr lang="en-US" altLang="zh-CN" sz="5400" b="1" dirty="0">
                <a:solidFill>
                  <a:schemeClr val="bg1"/>
                </a:solidFill>
              </a:rPr>
              <a:t>Thank You</a:t>
            </a:r>
            <a:endParaRPr lang="zh-CN" altLang="en-US" sz="5400" b="1" dirty="0">
              <a:solidFill>
                <a:schemeClr val="bg1"/>
              </a:solidFill>
            </a:endParaRPr>
          </a:p>
        </p:txBody>
      </p:sp>
    </p:spTree>
    <p:extLst>
      <p:ext uri="{BB962C8B-B14F-4D97-AF65-F5344CB8AC3E}">
        <p14:creationId xmlns:p14="http://schemas.microsoft.com/office/powerpoint/2010/main" val="938891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BF2A6252-CF20-4C89-A996-9EC2F648E6C8}"/>
              </a:ext>
            </a:extLst>
          </p:cNvPr>
          <p:cNvGrpSpPr/>
          <p:nvPr/>
        </p:nvGrpSpPr>
        <p:grpSpPr>
          <a:xfrm>
            <a:off x="4967334" y="2871301"/>
            <a:ext cx="6959684" cy="549698"/>
            <a:chOff x="3649116" y="1580313"/>
            <a:chExt cx="5538536" cy="412177"/>
          </a:xfrm>
        </p:grpSpPr>
        <p:sp>
          <p:nvSpPr>
            <p:cNvPr id="16" name="圆角矩形 18">
              <a:extLst>
                <a:ext uri="{FF2B5EF4-FFF2-40B4-BE49-F238E27FC236}">
                  <a16:creationId xmlns:a16="http://schemas.microsoft.com/office/drawing/2014/main" id="{35C46699-5B55-E391-D1D9-753C0AE85449}"/>
                </a:ext>
              </a:extLst>
            </p:cNvPr>
            <p:cNvSpPr/>
            <p:nvPr/>
          </p:nvSpPr>
          <p:spPr>
            <a:xfrm>
              <a:off x="3649116" y="1580313"/>
              <a:ext cx="4955332" cy="412177"/>
            </a:xfrm>
            <a:prstGeom prst="roundRect">
              <a:avLst/>
            </a:prstGeom>
            <a:gradFill flip="none" rotWithShape="1">
              <a:gsLst>
                <a:gs pos="4000">
                  <a:srgbClr val="0070C0"/>
                </a:gs>
                <a:gs pos="49000">
                  <a:srgbClr val="00B0F0"/>
                </a:gs>
                <a:gs pos="93000">
                  <a:srgbClr val="0070C0"/>
                </a:gs>
              </a:gsLst>
              <a:lin ang="10800000" scaled="1"/>
              <a:tileRect/>
            </a:gradFill>
            <a:ln w="9525" algn="ctr">
              <a:noFill/>
              <a:round/>
              <a:headEnd/>
              <a:tailEnd/>
            </a:ln>
          </p:spPr>
          <p:txBody>
            <a:bodyPr wrap="none" anchor="ctr"/>
            <a:lstStyle/>
            <a:p>
              <a:pPr fontAlgn="base">
                <a:spcBef>
                  <a:spcPct val="0"/>
                </a:spcBef>
                <a:spcAft>
                  <a:spcPct val="0"/>
                </a:spcAft>
              </a:pPr>
              <a:endParaRPr lang="zh-CN" altLang="en-US" sz="2400" b="1">
                <a:latin typeface="Times New Roman" pitchFamily="18" charset="0"/>
                <a:ea typeface="华文细黑" panose="02010600040101010101" pitchFamily="2" charset="-122"/>
                <a:cs typeface="Times New Roman" pitchFamily="18" charset="0"/>
              </a:endParaRPr>
            </a:p>
          </p:txBody>
        </p:sp>
        <p:sp>
          <p:nvSpPr>
            <p:cNvPr id="17" name="矩形 16">
              <a:extLst>
                <a:ext uri="{FF2B5EF4-FFF2-40B4-BE49-F238E27FC236}">
                  <a16:creationId xmlns:a16="http://schemas.microsoft.com/office/drawing/2014/main" id="{C20D2661-D9B4-8DB6-22F1-D8C578FDB6AB}"/>
                </a:ext>
              </a:extLst>
            </p:cNvPr>
            <p:cNvSpPr/>
            <p:nvPr/>
          </p:nvSpPr>
          <p:spPr>
            <a:xfrm>
              <a:off x="3779913" y="1592639"/>
              <a:ext cx="5407739" cy="346168"/>
            </a:xfrm>
            <a:prstGeom prst="rect">
              <a:avLst/>
            </a:prstGeom>
          </p:spPr>
          <p:txBody>
            <a:bodyPr wrap="square">
              <a:spAutoFit/>
            </a:bodyPr>
            <a:lstStyle/>
            <a:p>
              <a:r>
                <a:rPr lang="en-US" altLang="zh-CN" sz="2400" b="1" dirty="0">
                  <a:solidFill>
                    <a:schemeClr val="bg1"/>
                  </a:solidFill>
                  <a:latin typeface="Times New Roman" pitchFamily="18" charset="0"/>
                  <a:ea typeface="微软雅黑" pitchFamily="34" charset="-122"/>
                  <a:cs typeface="Times New Roman" pitchFamily="18" charset="0"/>
                </a:rPr>
                <a:t>2. Disaster Characteristics</a:t>
              </a:r>
              <a:endParaRPr lang="zh-CN" altLang="en-US" sz="2400" b="1" dirty="0">
                <a:solidFill>
                  <a:schemeClr val="bg1"/>
                </a:solidFill>
                <a:latin typeface="Times New Roman" pitchFamily="18" charset="0"/>
                <a:ea typeface="微软雅黑" pitchFamily="34" charset="-122"/>
                <a:cs typeface="Times New Roman" pitchFamily="18" charset="0"/>
              </a:endParaRPr>
            </a:p>
          </p:txBody>
        </p:sp>
      </p:grpSp>
      <p:grpSp>
        <p:nvGrpSpPr>
          <p:cNvPr id="18" name="组合 17">
            <a:extLst>
              <a:ext uri="{FF2B5EF4-FFF2-40B4-BE49-F238E27FC236}">
                <a16:creationId xmlns:a16="http://schemas.microsoft.com/office/drawing/2014/main" id="{1E34D1D9-22DC-03D5-D9BB-AEF89449A171}"/>
              </a:ext>
            </a:extLst>
          </p:cNvPr>
          <p:cNvGrpSpPr/>
          <p:nvPr/>
        </p:nvGrpSpPr>
        <p:grpSpPr>
          <a:xfrm>
            <a:off x="4971062" y="4083318"/>
            <a:ext cx="6226833" cy="549696"/>
            <a:chOff x="3649116" y="2270902"/>
            <a:chExt cx="4955332" cy="412177"/>
          </a:xfrm>
        </p:grpSpPr>
        <p:sp>
          <p:nvSpPr>
            <p:cNvPr id="19" name="圆角矩形 21">
              <a:extLst>
                <a:ext uri="{FF2B5EF4-FFF2-40B4-BE49-F238E27FC236}">
                  <a16:creationId xmlns:a16="http://schemas.microsoft.com/office/drawing/2014/main" id="{ECB1E839-B1CF-30A5-6A19-C2DB8D889746}"/>
                </a:ext>
              </a:extLst>
            </p:cNvPr>
            <p:cNvSpPr/>
            <p:nvPr/>
          </p:nvSpPr>
          <p:spPr>
            <a:xfrm>
              <a:off x="3649116" y="2270902"/>
              <a:ext cx="4955332" cy="412177"/>
            </a:xfrm>
            <a:prstGeom prst="roundRect">
              <a:avLst/>
            </a:prstGeom>
            <a:gradFill flip="none" rotWithShape="1">
              <a:gsLst>
                <a:gs pos="4000">
                  <a:srgbClr val="0070C0"/>
                </a:gs>
                <a:gs pos="49000">
                  <a:srgbClr val="00B0F0"/>
                </a:gs>
                <a:gs pos="93000">
                  <a:srgbClr val="0070C0"/>
                </a:gs>
              </a:gsLst>
              <a:lin ang="10800000" scaled="1"/>
              <a:tileRect/>
            </a:gradFill>
            <a:ln w="9525" algn="ctr">
              <a:noFill/>
              <a:round/>
              <a:headEnd/>
              <a:tailEnd/>
            </a:ln>
          </p:spPr>
          <p:txBody>
            <a:bodyPr wrap="none" anchor="ctr"/>
            <a:lstStyle/>
            <a:p>
              <a:pPr fontAlgn="base">
                <a:spcBef>
                  <a:spcPct val="0"/>
                </a:spcBef>
                <a:spcAft>
                  <a:spcPct val="0"/>
                </a:spcAft>
              </a:pPr>
              <a:endParaRPr lang="zh-CN" altLang="en-US" sz="2400" b="1">
                <a:latin typeface="Times New Roman" pitchFamily="18" charset="0"/>
                <a:ea typeface="华文细黑" panose="02010600040101010101" pitchFamily="2" charset="-122"/>
                <a:cs typeface="Times New Roman" pitchFamily="18" charset="0"/>
              </a:endParaRPr>
            </a:p>
          </p:txBody>
        </p:sp>
        <p:sp>
          <p:nvSpPr>
            <p:cNvPr id="20" name="矩形 19">
              <a:extLst>
                <a:ext uri="{FF2B5EF4-FFF2-40B4-BE49-F238E27FC236}">
                  <a16:creationId xmlns:a16="http://schemas.microsoft.com/office/drawing/2014/main" id="{6EBB3D9D-4916-D00A-1E60-50CBAACAFA4C}"/>
                </a:ext>
              </a:extLst>
            </p:cNvPr>
            <p:cNvSpPr/>
            <p:nvPr/>
          </p:nvSpPr>
          <p:spPr>
            <a:xfrm>
              <a:off x="3779913" y="2275406"/>
              <a:ext cx="4798636" cy="346169"/>
            </a:xfrm>
            <a:prstGeom prst="rect">
              <a:avLst/>
            </a:prstGeom>
          </p:spPr>
          <p:txBody>
            <a:bodyPr wrap="square">
              <a:spAutoFit/>
            </a:bodyPr>
            <a:lstStyle/>
            <a:p>
              <a:r>
                <a:rPr lang="en-US" altLang="zh-CN" sz="2400" b="1" dirty="0">
                  <a:solidFill>
                    <a:schemeClr val="bg1"/>
                  </a:solidFill>
                  <a:latin typeface="Times New Roman" pitchFamily="18" charset="0"/>
                  <a:ea typeface="微软雅黑" pitchFamily="34" charset="-122"/>
                  <a:cs typeface="Times New Roman" pitchFamily="18" charset="0"/>
                </a:rPr>
                <a:t>3. Main Conclusions</a:t>
              </a:r>
              <a:endParaRPr lang="zh-CN" altLang="en-US" sz="2400" b="1" dirty="0">
                <a:solidFill>
                  <a:schemeClr val="bg1"/>
                </a:solidFill>
                <a:latin typeface="Times New Roman" pitchFamily="18" charset="0"/>
                <a:ea typeface="微软雅黑" pitchFamily="34" charset="-122"/>
                <a:cs typeface="Times New Roman" pitchFamily="18" charset="0"/>
              </a:endParaRPr>
            </a:p>
          </p:txBody>
        </p:sp>
      </p:grpSp>
      <p:grpSp>
        <p:nvGrpSpPr>
          <p:cNvPr id="24" name="组合 23">
            <a:extLst>
              <a:ext uri="{FF2B5EF4-FFF2-40B4-BE49-F238E27FC236}">
                <a16:creationId xmlns:a16="http://schemas.microsoft.com/office/drawing/2014/main" id="{129C0025-3210-7DE3-D9E3-E4ADBB93D3EF}"/>
              </a:ext>
            </a:extLst>
          </p:cNvPr>
          <p:cNvGrpSpPr/>
          <p:nvPr/>
        </p:nvGrpSpPr>
        <p:grpSpPr>
          <a:xfrm>
            <a:off x="4971061" y="1659284"/>
            <a:ext cx="6959684" cy="549698"/>
            <a:chOff x="3649116" y="1580313"/>
            <a:chExt cx="5538536" cy="412177"/>
          </a:xfrm>
        </p:grpSpPr>
        <p:sp>
          <p:nvSpPr>
            <p:cNvPr id="25" name="圆角矩形 27">
              <a:extLst>
                <a:ext uri="{FF2B5EF4-FFF2-40B4-BE49-F238E27FC236}">
                  <a16:creationId xmlns:a16="http://schemas.microsoft.com/office/drawing/2014/main" id="{2ED669E8-23A7-8607-DA8E-B53AF1B0F0C0}"/>
                </a:ext>
              </a:extLst>
            </p:cNvPr>
            <p:cNvSpPr/>
            <p:nvPr/>
          </p:nvSpPr>
          <p:spPr>
            <a:xfrm>
              <a:off x="3649116" y="1580313"/>
              <a:ext cx="4955333" cy="412177"/>
            </a:xfrm>
            <a:prstGeom prst="roundRect">
              <a:avLst/>
            </a:prstGeom>
            <a:solidFill>
              <a:srgbClr val="FF0000"/>
            </a:solidFill>
            <a:ln w="9525" algn="ctr">
              <a:noFill/>
              <a:round/>
              <a:headEnd/>
              <a:tailEnd/>
            </a:ln>
          </p:spPr>
          <p:txBody>
            <a:bodyPr wrap="none" anchor="ctr"/>
            <a:lstStyle/>
            <a:p>
              <a:pPr fontAlgn="base">
                <a:spcBef>
                  <a:spcPct val="0"/>
                </a:spcBef>
                <a:spcAft>
                  <a:spcPct val="0"/>
                </a:spcAft>
              </a:pPr>
              <a:endParaRPr lang="zh-CN" altLang="en-US" sz="2400" b="1">
                <a:latin typeface="Times New Roman" pitchFamily="18" charset="0"/>
                <a:ea typeface="华文细黑" panose="02010600040101010101" pitchFamily="2" charset="-122"/>
                <a:cs typeface="Times New Roman" pitchFamily="18" charset="0"/>
              </a:endParaRPr>
            </a:p>
          </p:txBody>
        </p:sp>
        <p:sp>
          <p:nvSpPr>
            <p:cNvPr id="26" name="矩形 25">
              <a:extLst>
                <a:ext uri="{FF2B5EF4-FFF2-40B4-BE49-F238E27FC236}">
                  <a16:creationId xmlns:a16="http://schemas.microsoft.com/office/drawing/2014/main" id="{30512F19-18F5-25C7-4631-924A8FA5DF85}"/>
                </a:ext>
              </a:extLst>
            </p:cNvPr>
            <p:cNvSpPr/>
            <p:nvPr/>
          </p:nvSpPr>
          <p:spPr>
            <a:xfrm>
              <a:off x="3779913" y="1592638"/>
              <a:ext cx="5407739" cy="346168"/>
            </a:xfrm>
            <a:prstGeom prst="rect">
              <a:avLst/>
            </a:prstGeom>
          </p:spPr>
          <p:txBody>
            <a:bodyPr wrap="square">
              <a:spAutoFit/>
            </a:bodyPr>
            <a:lstStyle/>
            <a:p>
              <a:r>
                <a:rPr lang="en-US" altLang="zh-CN" sz="2400" b="1" dirty="0">
                  <a:solidFill>
                    <a:schemeClr val="bg1"/>
                  </a:solidFill>
                  <a:latin typeface="Times New Roman" pitchFamily="18" charset="0"/>
                  <a:ea typeface="微软雅黑" pitchFamily="34" charset="-122"/>
                  <a:cs typeface="Times New Roman" pitchFamily="18" charset="0"/>
                </a:rPr>
                <a:t>1. Research Background</a:t>
              </a:r>
              <a:endParaRPr lang="zh-CN" altLang="en-US" sz="2400" b="1" dirty="0">
                <a:solidFill>
                  <a:schemeClr val="bg1"/>
                </a:solidFill>
                <a:latin typeface="Times New Roman" pitchFamily="18" charset="0"/>
                <a:ea typeface="微软雅黑" pitchFamily="34" charset="-122"/>
                <a:cs typeface="Times New Roman" pitchFamily="18" charset="0"/>
              </a:endParaRPr>
            </a:p>
          </p:txBody>
        </p:sp>
      </p:grpSp>
      <p:sp>
        <p:nvSpPr>
          <p:cNvPr id="27" name="文本框 7">
            <a:extLst>
              <a:ext uri="{FF2B5EF4-FFF2-40B4-BE49-F238E27FC236}">
                <a16:creationId xmlns:a16="http://schemas.microsoft.com/office/drawing/2014/main" id="{941150DB-B7EC-BE43-FA44-1C41FB9154B1}"/>
              </a:ext>
            </a:extLst>
          </p:cNvPr>
          <p:cNvSpPr txBox="1"/>
          <p:nvPr/>
        </p:nvSpPr>
        <p:spPr>
          <a:xfrm>
            <a:off x="409572" y="2705632"/>
            <a:ext cx="3802802" cy="673364"/>
          </a:xfrm>
          <a:prstGeom prst="rect">
            <a:avLst/>
          </a:prstGeom>
          <a:noFill/>
        </p:spPr>
        <p:txBody>
          <a:bodyPr wrap="square" lIns="133453" tIns="66726" rIns="133453" bIns="66726" rtlCol="0">
            <a:spAutoFit/>
          </a:bodyPr>
          <a:lstStyle/>
          <a:p>
            <a:pPr algn="r"/>
            <a:r>
              <a:rPr lang="en-US" altLang="zh-CN" sz="3500" dirty="0">
                <a:solidFill>
                  <a:schemeClr val="tx1">
                    <a:lumMod val="85000"/>
                    <a:lumOff val="15000"/>
                  </a:schemeClr>
                </a:solidFill>
                <a:latin typeface="Times New Roman" pitchFamily="18" charset="0"/>
                <a:ea typeface="微软雅黑" panose="020B0503020204020204" pitchFamily="34" charset="-122"/>
                <a:cs typeface="Times New Roman" pitchFamily="18" charset="0"/>
              </a:rPr>
              <a:t>CONTENTS</a:t>
            </a:r>
            <a:endParaRPr lang="zh-CN" altLang="en-US" sz="3500" dirty="0">
              <a:solidFill>
                <a:schemeClr val="tx1">
                  <a:lumMod val="85000"/>
                  <a:lumOff val="15000"/>
                </a:schemeClr>
              </a:solidFill>
              <a:latin typeface="Times New Roman" pitchFamily="18" charset="0"/>
              <a:ea typeface="微软雅黑" panose="020B0503020204020204" pitchFamily="34" charset="-122"/>
              <a:cs typeface="Times New Roman" pitchFamily="18" charset="0"/>
            </a:endParaRPr>
          </a:p>
        </p:txBody>
      </p:sp>
      <p:sp>
        <p:nvSpPr>
          <p:cNvPr id="28" name="矩形 27">
            <a:extLst>
              <a:ext uri="{FF2B5EF4-FFF2-40B4-BE49-F238E27FC236}">
                <a16:creationId xmlns:a16="http://schemas.microsoft.com/office/drawing/2014/main" id="{26A90002-33E0-4342-56A1-62F0F3CA6A86}"/>
              </a:ext>
            </a:extLst>
          </p:cNvPr>
          <p:cNvSpPr/>
          <p:nvPr/>
        </p:nvSpPr>
        <p:spPr>
          <a:xfrm flipH="1">
            <a:off x="4403576" y="1161850"/>
            <a:ext cx="60976" cy="43444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3453" tIns="66726" rIns="133453" bIns="66726" rtlCol="0" anchor="ctr"/>
          <a:lstStyle/>
          <a:p>
            <a:pPr algn="ctr"/>
            <a:endParaRPr lang="zh-CN" altLang="en-US" sz="2400">
              <a:latin typeface="Times New Roman" pitchFamily="18" charset="0"/>
              <a:cs typeface="Times New Roman" pitchFamily="18" charset="0"/>
            </a:endParaRPr>
          </a:p>
        </p:txBody>
      </p:sp>
      <p:grpSp>
        <p:nvGrpSpPr>
          <p:cNvPr id="29" name="组合 28">
            <a:extLst>
              <a:ext uri="{FF2B5EF4-FFF2-40B4-BE49-F238E27FC236}">
                <a16:creationId xmlns:a16="http://schemas.microsoft.com/office/drawing/2014/main" id="{8C8CCAA0-EB63-9347-8070-071BE4A76593}"/>
              </a:ext>
            </a:extLst>
          </p:cNvPr>
          <p:cNvGrpSpPr/>
          <p:nvPr/>
        </p:nvGrpSpPr>
        <p:grpSpPr>
          <a:xfrm>
            <a:off x="4212374" y="1714192"/>
            <a:ext cx="432000" cy="432000"/>
            <a:chOff x="3707904" y="1988840"/>
            <a:chExt cx="360040" cy="360040"/>
          </a:xfrm>
        </p:grpSpPr>
        <p:sp>
          <p:nvSpPr>
            <p:cNvPr id="30" name="椭圆 29">
              <a:extLst>
                <a:ext uri="{FF2B5EF4-FFF2-40B4-BE49-F238E27FC236}">
                  <a16:creationId xmlns:a16="http://schemas.microsoft.com/office/drawing/2014/main" id="{C5782907-CE0B-EB88-1674-3D3B2C0ED633}"/>
                </a:ext>
              </a:extLst>
            </p:cNvPr>
            <p:cNvSpPr/>
            <p:nvPr/>
          </p:nvSpPr>
          <p:spPr>
            <a:xfrm>
              <a:off x="3707904" y="1988840"/>
              <a:ext cx="360040" cy="3600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itchFamily="18" charset="0"/>
                <a:cs typeface="Times New Roman" pitchFamily="18" charset="0"/>
              </a:endParaRPr>
            </a:p>
          </p:txBody>
        </p:sp>
        <p:sp>
          <p:nvSpPr>
            <p:cNvPr id="31" name="椭圆 30">
              <a:extLst>
                <a:ext uri="{FF2B5EF4-FFF2-40B4-BE49-F238E27FC236}">
                  <a16:creationId xmlns:a16="http://schemas.microsoft.com/office/drawing/2014/main" id="{C3C28482-FB14-1C5F-82AE-89A35C2A71D5}"/>
                </a:ext>
              </a:extLst>
            </p:cNvPr>
            <p:cNvSpPr/>
            <p:nvPr/>
          </p:nvSpPr>
          <p:spPr>
            <a:xfrm>
              <a:off x="3771404" y="2052340"/>
              <a:ext cx="229096" cy="2290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itchFamily="18" charset="0"/>
                <a:cs typeface="Times New Roman" pitchFamily="18" charset="0"/>
              </a:endParaRPr>
            </a:p>
          </p:txBody>
        </p:sp>
      </p:grpSp>
      <p:grpSp>
        <p:nvGrpSpPr>
          <p:cNvPr id="32" name="组合 31">
            <a:extLst>
              <a:ext uri="{FF2B5EF4-FFF2-40B4-BE49-F238E27FC236}">
                <a16:creationId xmlns:a16="http://schemas.microsoft.com/office/drawing/2014/main" id="{812313A2-09EA-FA54-F831-2F70E66F4DB4}"/>
              </a:ext>
            </a:extLst>
          </p:cNvPr>
          <p:cNvGrpSpPr/>
          <p:nvPr/>
        </p:nvGrpSpPr>
        <p:grpSpPr>
          <a:xfrm>
            <a:off x="4212374" y="2964287"/>
            <a:ext cx="432000" cy="432000"/>
            <a:chOff x="3707904" y="1988840"/>
            <a:chExt cx="360040" cy="360040"/>
          </a:xfrm>
        </p:grpSpPr>
        <p:sp>
          <p:nvSpPr>
            <p:cNvPr id="33" name="椭圆 32">
              <a:extLst>
                <a:ext uri="{FF2B5EF4-FFF2-40B4-BE49-F238E27FC236}">
                  <a16:creationId xmlns:a16="http://schemas.microsoft.com/office/drawing/2014/main" id="{4297BA9B-B8BA-FFED-B1BA-05DFED592CCE}"/>
                </a:ext>
              </a:extLst>
            </p:cNvPr>
            <p:cNvSpPr/>
            <p:nvPr/>
          </p:nvSpPr>
          <p:spPr>
            <a:xfrm>
              <a:off x="3707904" y="1988840"/>
              <a:ext cx="360040" cy="3600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itchFamily="18" charset="0"/>
                <a:cs typeface="Times New Roman" pitchFamily="18" charset="0"/>
              </a:endParaRPr>
            </a:p>
          </p:txBody>
        </p:sp>
        <p:sp>
          <p:nvSpPr>
            <p:cNvPr id="34" name="椭圆 33">
              <a:extLst>
                <a:ext uri="{FF2B5EF4-FFF2-40B4-BE49-F238E27FC236}">
                  <a16:creationId xmlns:a16="http://schemas.microsoft.com/office/drawing/2014/main" id="{944F6511-ED36-16BB-06A1-A802EE25C544}"/>
                </a:ext>
              </a:extLst>
            </p:cNvPr>
            <p:cNvSpPr/>
            <p:nvPr/>
          </p:nvSpPr>
          <p:spPr>
            <a:xfrm>
              <a:off x="3771404" y="2052340"/>
              <a:ext cx="229096" cy="2290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itchFamily="18" charset="0"/>
                <a:cs typeface="Times New Roman" pitchFamily="18" charset="0"/>
              </a:endParaRPr>
            </a:p>
          </p:txBody>
        </p:sp>
      </p:grpSp>
      <p:grpSp>
        <p:nvGrpSpPr>
          <p:cNvPr id="35" name="组合 34">
            <a:extLst>
              <a:ext uri="{FF2B5EF4-FFF2-40B4-BE49-F238E27FC236}">
                <a16:creationId xmlns:a16="http://schemas.microsoft.com/office/drawing/2014/main" id="{85FE1EB6-BD94-926C-54EF-093DB9D7D03F}"/>
              </a:ext>
            </a:extLst>
          </p:cNvPr>
          <p:cNvGrpSpPr/>
          <p:nvPr/>
        </p:nvGrpSpPr>
        <p:grpSpPr>
          <a:xfrm>
            <a:off x="4212374" y="4144532"/>
            <a:ext cx="432000" cy="432000"/>
            <a:chOff x="3707904" y="1988840"/>
            <a:chExt cx="360040" cy="360040"/>
          </a:xfrm>
        </p:grpSpPr>
        <p:sp>
          <p:nvSpPr>
            <p:cNvPr id="36" name="椭圆 35">
              <a:extLst>
                <a:ext uri="{FF2B5EF4-FFF2-40B4-BE49-F238E27FC236}">
                  <a16:creationId xmlns:a16="http://schemas.microsoft.com/office/drawing/2014/main" id="{66DE5C88-2E69-B1A4-38A0-CF9216731BB1}"/>
                </a:ext>
              </a:extLst>
            </p:cNvPr>
            <p:cNvSpPr/>
            <p:nvPr/>
          </p:nvSpPr>
          <p:spPr>
            <a:xfrm>
              <a:off x="3707904" y="1988840"/>
              <a:ext cx="360040" cy="3600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itchFamily="18" charset="0"/>
                <a:cs typeface="Times New Roman" pitchFamily="18" charset="0"/>
              </a:endParaRPr>
            </a:p>
          </p:txBody>
        </p:sp>
        <p:sp>
          <p:nvSpPr>
            <p:cNvPr id="37" name="椭圆 36">
              <a:extLst>
                <a:ext uri="{FF2B5EF4-FFF2-40B4-BE49-F238E27FC236}">
                  <a16:creationId xmlns:a16="http://schemas.microsoft.com/office/drawing/2014/main" id="{50ADB869-2129-72F8-1074-B0942ADF096B}"/>
                </a:ext>
              </a:extLst>
            </p:cNvPr>
            <p:cNvSpPr/>
            <p:nvPr/>
          </p:nvSpPr>
          <p:spPr>
            <a:xfrm>
              <a:off x="3771404" y="2052340"/>
              <a:ext cx="229096" cy="2290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itchFamily="18" charset="0"/>
                <a:cs typeface="Times New Roman" pitchFamily="18" charset="0"/>
              </a:endParaRPr>
            </a:p>
          </p:txBody>
        </p:sp>
      </p:grpSp>
    </p:spTree>
    <p:extLst>
      <p:ext uri="{BB962C8B-B14F-4D97-AF65-F5344CB8AC3E}">
        <p14:creationId xmlns:p14="http://schemas.microsoft.com/office/powerpoint/2010/main" val="3013701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290C91A-0721-03BA-AFE7-AB6F9022573D}"/>
              </a:ext>
            </a:extLst>
          </p:cNvPr>
          <p:cNvPicPr>
            <a:picLocks noChangeAspect="1"/>
          </p:cNvPicPr>
          <p:nvPr/>
        </p:nvPicPr>
        <p:blipFill>
          <a:blip r:embed="rId3"/>
          <a:stretch>
            <a:fillRect/>
          </a:stretch>
        </p:blipFill>
        <p:spPr>
          <a:xfrm>
            <a:off x="3899344" y="1027205"/>
            <a:ext cx="8170736" cy="4407981"/>
          </a:xfrm>
          <a:prstGeom prst="rect">
            <a:avLst/>
          </a:prstGeom>
        </p:spPr>
      </p:pic>
      <p:sp>
        <p:nvSpPr>
          <p:cNvPr id="4" name="文本框 3">
            <a:extLst>
              <a:ext uri="{FF2B5EF4-FFF2-40B4-BE49-F238E27FC236}">
                <a16:creationId xmlns:a16="http://schemas.microsoft.com/office/drawing/2014/main" id="{51A70F01-378F-4231-1FFB-4D7212CEF92B}"/>
              </a:ext>
            </a:extLst>
          </p:cNvPr>
          <p:cNvSpPr txBox="1"/>
          <p:nvPr/>
        </p:nvSpPr>
        <p:spPr>
          <a:xfrm>
            <a:off x="3899344" y="5435186"/>
            <a:ext cx="8292656" cy="646331"/>
          </a:xfrm>
          <a:prstGeom prst="rect">
            <a:avLst/>
          </a:prstGeom>
          <a:noFill/>
        </p:spPr>
        <p:txBody>
          <a:bodyPr wrap="square">
            <a:spAutoFit/>
          </a:bodyPr>
          <a:lstStyle/>
          <a:p>
            <a:pPr algn="ctr"/>
            <a:r>
              <a:rPr lang="en-US" altLang="zh-CN" dirty="0"/>
              <a:t>Extreme weather and climate events that occurred in global land monsoon regions in 2025</a:t>
            </a:r>
            <a:endParaRPr lang="zh-CN" altLang="en-US" dirty="0"/>
          </a:p>
        </p:txBody>
      </p:sp>
      <p:sp>
        <p:nvSpPr>
          <p:cNvPr id="6" name="TextBox 2">
            <a:extLst>
              <a:ext uri="{FF2B5EF4-FFF2-40B4-BE49-F238E27FC236}">
                <a16:creationId xmlns:a16="http://schemas.microsoft.com/office/drawing/2014/main" id="{EA89EE0D-21D2-D8DE-0768-CD66A3625C88}"/>
              </a:ext>
            </a:extLst>
          </p:cNvPr>
          <p:cNvSpPr txBox="1">
            <a:spLocks noChangeArrowheads="1"/>
          </p:cNvSpPr>
          <p:nvPr/>
        </p:nvSpPr>
        <p:spPr bwMode="auto">
          <a:xfrm>
            <a:off x="838200" y="117151"/>
            <a:ext cx="9886627" cy="7285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eaLnBrk="0" fontAlgn="base" hangingPunct="0">
              <a:spcBef>
                <a:spcPct val="0"/>
              </a:spcBef>
              <a:spcAft>
                <a:spcPct val="0"/>
              </a:spcAft>
              <a:defRPr sz="3200" b="1">
                <a:solidFill>
                  <a:srgbClr val="FFFF00"/>
                </a:solidFill>
                <a:effectLst>
                  <a:outerShdw blurRad="38100" dist="38100" dir="2700000" algn="tl">
                    <a:srgbClr val="000000">
                      <a:alpha val="43137"/>
                    </a:srgbClr>
                  </a:outerShdw>
                </a:effectLst>
                <a:latin typeface="幼圆" pitchFamily="49" charset="-122"/>
                <a:ea typeface="幼圆" pitchFamily="49" charset="-122"/>
              </a:defRPr>
            </a:lvl1pPr>
          </a:lstStyle>
          <a:p>
            <a:pPr algn="l"/>
            <a:r>
              <a:rPr lang="en-US" altLang="zh-CN" dirty="0">
                <a:latin typeface="Times New Roman" panose="02020603050405020304" pitchFamily="18" charset="0"/>
                <a:ea typeface="+mj-ea"/>
                <a:cs typeface="Times New Roman" panose="02020603050405020304" pitchFamily="18" charset="0"/>
              </a:rPr>
              <a:t>Research Background </a:t>
            </a:r>
            <a:endParaRPr lang="zh-CN" altLang="en-US" dirty="0">
              <a:latin typeface="Times New Roman" panose="02020603050405020304" pitchFamily="18" charset="0"/>
              <a:ea typeface="+mj-ea"/>
              <a:cs typeface="Times New Roman" panose="02020603050405020304" pitchFamily="18" charset="0"/>
            </a:endParaRPr>
          </a:p>
        </p:txBody>
      </p:sp>
      <p:sp>
        <p:nvSpPr>
          <p:cNvPr id="7" name="文本框 5">
            <a:extLst>
              <a:ext uri="{FF2B5EF4-FFF2-40B4-BE49-F238E27FC236}">
                <a16:creationId xmlns:a16="http://schemas.microsoft.com/office/drawing/2014/main" id="{30348CF7-A3CF-C082-4B7C-F00B0B3987AE}"/>
              </a:ext>
            </a:extLst>
          </p:cNvPr>
          <p:cNvSpPr txBox="1"/>
          <p:nvPr/>
        </p:nvSpPr>
        <p:spPr>
          <a:xfrm>
            <a:off x="10044185" y="6473428"/>
            <a:ext cx="2025895" cy="369332"/>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a:solidFill>
                  <a:srgbClr val="1004FC"/>
                </a:solidFill>
                <a:cs typeface="Arial" panose="020B0604020202020204" pitchFamily="34" charset="0"/>
              </a:rPr>
              <a:t>Zhang et al., 2026</a:t>
            </a:r>
            <a:endParaRPr lang="zh-CN" altLang="en-US" dirty="0"/>
          </a:p>
        </p:txBody>
      </p:sp>
      <p:sp>
        <p:nvSpPr>
          <p:cNvPr id="2" name="文本框 1">
            <a:extLst>
              <a:ext uri="{FF2B5EF4-FFF2-40B4-BE49-F238E27FC236}">
                <a16:creationId xmlns:a16="http://schemas.microsoft.com/office/drawing/2014/main" id="{45B9BF4C-D5E5-22BA-62B6-06F96DC6907F}"/>
              </a:ext>
            </a:extLst>
          </p:cNvPr>
          <p:cNvSpPr txBox="1"/>
          <p:nvPr/>
        </p:nvSpPr>
        <p:spPr>
          <a:xfrm>
            <a:off x="152400" y="1027205"/>
            <a:ext cx="3825240" cy="5027017"/>
          </a:xfrm>
          <a:prstGeom prst="rect">
            <a:avLst/>
          </a:prstGeom>
          <a:noFill/>
        </p:spPr>
        <p:txBody>
          <a:bodyPr wrap="square" rtlCol="0">
            <a:spAutoFit/>
          </a:bodyPr>
          <a:lstStyle/>
          <a:p>
            <a:pPr marL="285750" marR="0" indent="-285750" algn="l" defTabSz="914400" rtl="0" eaLnBrk="1" fontAlgn="base" latinLnBrk="0" hangingPunct="1">
              <a:lnSpc>
                <a:spcPct val="150000"/>
              </a:lnSpc>
              <a:spcBef>
                <a:spcPct val="0"/>
              </a:spcBef>
              <a:spcAft>
                <a:spcPct val="0"/>
              </a:spcAft>
              <a:buClrTx/>
              <a:buSzTx/>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The year 2025 is </a:t>
            </a:r>
            <a:r>
              <a:rPr lang="en-US" altLang="zh-CN" dirty="0">
                <a:solidFill>
                  <a:srgbClr val="C00000"/>
                </a:solidFill>
                <a:latin typeface="Times New Roman" panose="02020603050405020304" pitchFamily="18" charset="0"/>
                <a:cs typeface="Times New Roman" panose="02020603050405020304" pitchFamily="18" charset="0"/>
              </a:rPr>
              <a:t>the third warmest </a:t>
            </a:r>
            <a:r>
              <a:rPr lang="en-US" altLang="zh-CN" dirty="0">
                <a:latin typeface="Times New Roman" panose="02020603050405020304" pitchFamily="18" charset="0"/>
                <a:cs typeface="Times New Roman" panose="02020603050405020304" pitchFamily="18" charset="0"/>
              </a:rPr>
              <a:t>year on record.</a:t>
            </a:r>
          </a:p>
          <a:p>
            <a:pPr marL="285750" indent="-285750" fontAlgn="base">
              <a:lnSpc>
                <a:spcPct val="150000"/>
              </a:lnSpc>
              <a:spcBef>
                <a:spcPct val="0"/>
              </a:spcBef>
              <a:spcAft>
                <a:spcPct val="0"/>
              </a:spcAft>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Accompanied by abnormally high temperatures, </a:t>
            </a:r>
            <a:r>
              <a:rPr lang="en-US" altLang="zh-CN" dirty="0">
                <a:solidFill>
                  <a:srgbClr val="C00000"/>
                </a:solidFill>
                <a:latin typeface="Times New Roman" panose="02020603050405020304" pitchFamily="18" charset="0"/>
                <a:cs typeface="Times New Roman" panose="02020603050405020304" pitchFamily="18" charset="0"/>
              </a:rPr>
              <a:t>extreme weather and climate events</a:t>
            </a:r>
            <a:r>
              <a:rPr lang="en-US" altLang="zh-CN" dirty="0">
                <a:latin typeface="Times New Roman" panose="02020603050405020304" pitchFamily="18" charset="0"/>
                <a:cs typeface="Times New Roman" panose="02020603050405020304" pitchFamily="18" charset="0"/>
              </a:rPr>
              <a:t> continue to swipe across the globe. The densely populated global monsoon regions have been severely impacted by a combination of meteorological disasters, high exposure, and vulnerability.</a:t>
            </a:r>
          </a:p>
          <a:p>
            <a:pPr marL="285750" marR="0" indent="-285750" algn="l" defTabSz="914400" rtl="0" eaLnBrk="1" fontAlgn="base" latinLnBrk="0" hangingPunct="1">
              <a:lnSpc>
                <a:spcPct val="150000"/>
              </a:lnSpc>
              <a:spcBef>
                <a:spcPct val="0"/>
              </a:spcBef>
              <a:spcAft>
                <a:spcPct val="0"/>
              </a:spcAft>
              <a:buClrTx/>
              <a:buSzTx/>
              <a:buFont typeface="Wingdings" panose="05000000000000000000" pitchFamily="2" charset="2"/>
              <a:buChar char="Ø"/>
            </a:pPr>
            <a:endParaRPr lang="zh-CN" altLang="en-US" dirty="0"/>
          </a:p>
        </p:txBody>
      </p:sp>
    </p:spTree>
    <p:extLst>
      <p:ext uri="{BB962C8B-B14F-4D97-AF65-F5344CB8AC3E}">
        <p14:creationId xmlns:p14="http://schemas.microsoft.com/office/powerpoint/2010/main" val="6796525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405E93-1E27-F5A0-EE68-250883805179}"/>
            </a:ext>
          </a:extLst>
        </p:cNvPr>
        <p:cNvGrpSpPr/>
        <p:nvPr/>
      </p:nvGrpSpPr>
      <p:grpSpPr>
        <a:xfrm>
          <a:off x="0" y="0"/>
          <a:ext cx="0" cy="0"/>
          <a:chOff x="0" y="0"/>
          <a:chExt cx="0" cy="0"/>
        </a:xfrm>
      </p:grpSpPr>
      <p:sp>
        <p:nvSpPr>
          <p:cNvPr id="6" name="TextBox 2">
            <a:extLst>
              <a:ext uri="{FF2B5EF4-FFF2-40B4-BE49-F238E27FC236}">
                <a16:creationId xmlns:a16="http://schemas.microsoft.com/office/drawing/2014/main" id="{27ECE8C7-BE30-E53E-151F-819659FD2A29}"/>
              </a:ext>
            </a:extLst>
          </p:cNvPr>
          <p:cNvSpPr txBox="1">
            <a:spLocks noChangeArrowheads="1"/>
          </p:cNvSpPr>
          <p:nvPr/>
        </p:nvSpPr>
        <p:spPr bwMode="auto">
          <a:xfrm>
            <a:off x="838200" y="117151"/>
            <a:ext cx="9886627" cy="7285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eaLnBrk="0" fontAlgn="base" hangingPunct="0">
              <a:spcBef>
                <a:spcPct val="0"/>
              </a:spcBef>
              <a:spcAft>
                <a:spcPct val="0"/>
              </a:spcAft>
              <a:defRPr sz="3200" b="1">
                <a:solidFill>
                  <a:srgbClr val="FFFF00"/>
                </a:solidFill>
                <a:effectLst>
                  <a:outerShdw blurRad="38100" dist="38100" dir="2700000" algn="tl">
                    <a:srgbClr val="000000">
                      <a:alpha val="43137"/>
                    </a:srgbClr>
                  </a:outerShdw>
                </a:effectLst>
                <a:latin typeface="幼圆" pitchFamily="49" charset="-122"/>
                <a:ea typeface="幼圆" pitchFamily="49" charset="-122"/>
              </a:defRPr>
            </a:lvl1pPr>
          </a:lstStyle>
          <a:p>
            <a:pPr algn="l"/>
            <a:r>
              <a:rPr lang="en-US" altLang="zh-CN" dirty="0">
                <a:latin typeface="Times New Roman" panose="02020603050405020304" pitchFamily="18" charset="0"/>
                <a:ea typeface="+mj-ea"/>
                <a:cs typeface="Times New Roman" panose="02020603050405020304" pitchFamily="18" charset="0"/>
              </a:rPr>
              <a:t>Research Background </a:t>
            </a:r>
            <a:endParaRPr lang="zh-CN" altLang="en-US" dirty="0">
              <a:latin typeface="Times New Roman" panose="02020603050405020304" pitchFamily="18" charset="0"/>
              <a:ea typeface="+mj-ea"/>
              <a:cs typeface="Times New Roman" panose="02020603050405020304" pitchFamily="18" charset="0"/>
            </a:endParaRPr>
          </a:p>
        </p:txBody>
      </p:sp>
      <p:pic>
        <p:nvPicPr>
          <p:cNvPr id="2" name="图片 1">
            <a:extLst>
              <a:ext uri="{FF2B5EF4-FFF2-40B4-BE49-F238E27FC236}">
                <a16:creationId xmlns:a16="http://schemas.microsoft.com/office/drawing/2014/main" id="{D1CA873A-87AF-24B7-39DA-99F779789373}"/>
              </a:ext>
            </a:extLst>
          </p:cNvPr>
          <p:cNvPicPr>
            <a:picLocks noChangeAspect="1"/>
          </p:cNvPicPr>
          <p:nvPr/>
        </p:nvPicPr>
        <p:blipFill>
          <a:blip r:embed="rId2"/>
          <a:srcRect t="12565"/>
          <a:stretch>
            <a:fillRect/>
          </a:stretch>
        </p:blipFill>
        <p:spPr>
          <a:xfrm>
            <a:off x="467898" y="999179"/>
            <a:ext cx="5064282" cy="3463820"/>
          </a:xfrm>
          <a:prstGeom prst="rect">
            <a:avLst/>
          </a:prstGeom>
        </p:spPr>
      </p:pic>
      <p:sp>
        <p:nvSpPr>
          <p:cNvPr id="4" name="文本框 3">
            <a:extLst>
              <a:ext uri="{FF2B5EF4-FFF2-40B4-BE49-F238E27FC236}">
                <a16:creationId xmlns:a16="http://schemas.microsoft.com/office/drawing/2014/main" id="{FE76CC47-54A0-69F3-5FA5-1A9E9A89E8CE}"/>
              </a:ext>
            </a:extLst>
          </p:cNvPr>
          <p:cNvSpPr txBox="1"/>
          <p:nvPr/>
        </p:nvSpPr>
        <p:spPr>
          <a:xfrm>
            <a:off x="0" y="4431842"/>
            <a:ext cx="7755747" cy="369332"/>
          </a:xfrm>
          <a:prstGeom prst="rect">
            <a:avLst/>
          </a:prstGeom>
          <a:noFill/>
        </p:spPr>
        <p:txBody>
          <a:bodyPr wrap="square">
            <a:spAutoFit/>
          </a:bodyPr>
          <a:lstStyle/>
          <a:p>
            <a:r>
              <a:rPr lang="en-US" altLang="zh-CN" dirty="0"/>
              <a:t>SSTA in the equatorial Indian Ocean and Pacific Ocean (5ºS~5ºN)</a:t>
            </a:r>
            <a:endParaRPr lang="zh-CN" altLang="en-US" dirty="0"/>
          </a:p>
        </p:txBody>
      </p:sp>
      <p:pic>
        <p:nvPicPr>
          <p:cNvPr id="5" name="图片 4">
            <a:extLst>
              <a:ext uri="{FF2B5EF4-FFF2-40B4-BE49-F238E27FC236}">
                <a16:creationId xmlns:a16="http://schemas.microsoft.com/office/drawing/2014/main" id="{A2D9E6F2-0009-11DA-5589-D1F5FE1E435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56594" y="1173303"/>
            <a:ext cx="4942954" cy="2505710"/>
          </a:xfrm>
          <a:prstGeom prst="rect">
            <a:avLst/>
          </a:prstGeom>
          <a:noFill/>
        </p:spPr>
      </p:pic>
      <p:sp>
        <p:nvSpPr>
          <p:cNvPr id="7" name="矩形 6">
            <a:extLst>
              <a:ext uri="{FF2B5EF4-FFF2-40B4-BE49-F238E27FC236}">
                <a16:creationId xmlns:a16="http://schemas.microsoft.com/office/drawing/2014/main" id="{12108EB5-9299-6BB5-FB3D-67F329BFE461}"/>
              </a:ext>
            </a:extLst>
          </p:cNvPr>
          <p:cNvSpPr/>
          <p:nvPr/>
        </p:nvSpPr>
        <p:spPr>
          <a:xfrm>
            <a:off x="293305" y="4859543"/>
            <a:ext cx="10730967" cy="2437462"/>
          </a:xfrm>
          <a:prstGeom prst="rect">
            <a:avLst/>
          </a:prstGeom>
          <a:noFill/>
        </p:spPr>
        <p:txBody>
          <a:bodyPr wrap="square" anchor="t">
            <a:spAutoFit/>
          </a:bodyPr>
          <a:lstStyle/>
          <a:p>
            <a:pPr marL="285750" indent="-285750" fontAlgn="base">
              <a:lnSpc>
                <a:spcPct val="125000"/>
              </a:lnSpc>
              <a:spcBef>
                <a:spcPts val="600"/>
              </a:spcBef>
              <a:spcAft>
                <a:spcPct val="0"/>
              </a:spcAft>
              <a:buFont typeface="Wingdings" panose="05000000000000000000" charset="0"/>
              <a:buChar char="n"/>
            </a:pPr>
            <a:r>
              <a:rPr lang="en-US" altLang="zh-CN" dirty="0">
                <a:solidFill>
                  <a:srgbClr val="002060"/>
                </a:solidFill>
                <a:latin typeface="Times New Roman" panose="02020603050405020304" pitchFamily="18" charset="0"/>
                <a:cs typeface="Times New Roman" panose="02020603050405020304" pitchFamily="18" charset="0"/>
              </a:rPr>
              <a:t>The national average temperature in 2025 tied with that of 2024 as </a:t>
            </a:r>
            <a:r>
              <a:rPr lang="en-US" altLang="zh-CN" dirty="0">
                <a:solidFill>
                  <a:srgbClr val="C00000"/>
                </a:solidFill>
                <a:latin typeface="Times New Roman" panose="02020603050405020304" pitchFamily="18" charset="0"/>
                <a:cs typeface="Times New Roman" panose="02020603050405020304" pitchFamily="18" charset="0"/>
              </a:rPr>
              <a:t>the highest on record</a:t>
            </a:r>
            <a:r>
              <a:rPr lang="en-US" altLang="zh-CN" dirty="0">
                <a:solidFill>
                  <a:srgbClr val="002060"/>
                </a:solidFill>
                <a:latin typeface="Times New Roman" panose="02020603050405020304" pitchFamily="18" charset="0"/>
                <a:cs typeface="Times New Roman" panose="02020603050405020304" pitchFamily="18" charset="0"/>
              </a:rPr>
              <a:t>.</a:t>
            </a:r>
          </a:p>
          <a:p>
            <a:pPr marL="285750" indent="-285750" fontAlgn="base">
              <a:lnSpc>
                <a:spcPct val="125000"/>
              </a:lnSpc>
              <a:spcBef>
                <a:spcPts val="600"/>
              </a:spcBef>
              <a:spcAft>
                <a:spcPct val="0"/>
              </a:spcAft>
              <a:buFont typeface="Wingdings" panose="05000000000000000000" charset="0"/>
              <a:buChar char="n"/>
            </a:pPr>
            <a:r>
              <a:rPr lang="en-US" altLang="zh-CN" dirty="0">
                <a:solidFill>
                  <a:srgbClr val="002060"/>
                </a:solidFill>
                <a:latin typeface="Times New Roman" panose="02020603050405020304" pitchFamily="18" charset="0"/>
                <a:cs typeface="Times New Roman" panose="02020603050405020304" pitchFamily="18" charset="0"/>
              </a:rPr>
              <a:t>In the summer of 2025, the Subtropical High over the Western North Pacific was significantly </a:t>
            </a:r>
            <a:r>
              <a:rPr lang="en-US" altLang="zh-CN" dirty="0">
                <a:solidFill>
                  <a:srgbClr val="C00000"/>
                </a:solidFill>
                <a:latin typeface="Times New Roman" panose="02020603050405020304" pitchFamily="18" charset="0"/>
                <a:cs typeface="Times New Roman" panose="02020603050405020304" pitchFamily="18" charset="0"/>
              </a:rPr>
              <a:t>stronger, larger</a:t>
            </a:r>
            <a:r>
              <a:rPr lang="en-US" altLang="zh-CN" dirty="0">
                <a:solidFill>
                  <a:srgbClr val="002060"/>
                </a:solidFill>
                <a:latin typeface="Times New Roman" panose="02020603050405020304" pitchFamily="18" charset="0"/>
                <a:cs typeface="Times New Roman" panose="02020603050405020304" pitchFamily="18" charset="0"/>
              </a:rPr>
              <a:t>, and had a westward ridge point compared to the same period.</a:t>
            </a:r>
            <a:endParaRPr lang="en-US" altLang="zh-CN" dirty="0">
              <a:solidFill>
                <a:srgbClr val="002060"/>
              </a:solidFill>
              <a:latin typeface="Times New Roman" panose="02020603050405020304" pitchFamily="18" charset="0"/>
              <a:ea typeface="+mj-ea"/>
              <a:cs typeface="Times New Roman" panose="02020603050405020304" pitchFamily="18" charset="0"/>
            </a:endParaRPr>
          </a:p>
          <a:p>
            <a:pPr marL="285750" indent="-285750" fontAlgn="base">
              <a:lnSpc>
                <a:spcPct val="125000"/>
              </a:lnSpc>
              <a:spcBef>
                <a:spcPts val="600"/>
              </a:spcBef>
              <a:spcAft>
                <a:spcPct val="0"/>
              </a:spcAft>
              <a:buFont typeface="Wingdings" panose="05000000000000000000" charset="0"/>
              <a:buChar char="n"/>
            </a:pPr>
            <a:r>
              <a:rPr lang="en-US" altLang="zh-CN" dirty="0">
                <a:solidFill>
                  <a:srgbClr val="002060"/>
                </a:solidFill>
                <a:latin typeface="Times New Roman" panose="02020603050405020304" pitchFamily="18" charset="0"/>
                <a:ea typeface="+mj-ea"/>
                <a:cs typeface="Times New Roman" panose="02020603050405020304" pitchFamily="18" charset="0"/>
              </a:rPr>
              <a:t>In October, the Niño3.4</a:t>
            </a:r>
            <a:r>
              <a:rPr lang="zh-CN" altLang="en-US" dirty="0">
                <a:solidFill>
                  <a:srgbClr val="002060"/>
                </a:solidFill>
                <a:latin typeface="Times New Roman" panose="02020603050405020304" pitchFamily="18" charset="0"/>
                <a:ea typeface="+mj-ea"/>
                <a:cs typeface="Times New Roman" panose="02020603050405020304" pitchFamily="18" charset="0"/>
              </a:rPr>
              <a:t> </a:t>
            </a:r>
            <a:r>
              <a:rPr lang="en-US" altLang="zh-CN" dirty="0">
                <a:solidFill>
                  <a:srgbClr val="002060"/>
                </a:solidFill>
                <a:latin typeface="Times New Roman" panose="02020603050405020304" pitchFamily="18" charset="0"/>
                <a:ea typeface="+mj-ea"/>
                <a:cs typeface="Times New Roman" panose="02020603050405020304" pitchFamily="18" charset="0"/>
              </a:rPr>
              <a:t>index dropped to -0.5 ℃, and the La Niña state began.</a:t>
            </a:r>
          </a:p>
          <a:p>
            <a:pPr marL="285750" indent="-285750" fontAlgn="base">
              <a:lnSpc>
                <a:spcPct val="150000"/>
              </a:lnSpc>
              <a:spcBef>
                <a:spcPct val="0"/>
              </a:spcBef>
              <a:spcAft>
                <a:spcPct val="0"/>
              </a:spcAft>
              <a:buFont typeface="Wingdings" panose="05000000000000000000" pitchFamily="2" charset="2"/>
              <a:buChar char="n"/>
            </a:pPr>
            <a:r>
              <a:rPr lang="en-US" altLang="zh-CN" dirty="0">
                <a:solidFill>
                  <a:srgbClr val="002060"/>
                </a:solidFill>
                <a:latin typeface="Times New Roman" panose="02020603050405020304" pitchFamily="18" charset="0"/>
                <a:ea typeface="+mj-ea"/>
                <a:cs typeface="Times New Roman" panose="02020603050405020304" pitchFamily="18" charset="0"/>
              </a:rPr>
              <a:t>The total precipitation is above normal.</a:t>
            </a:r>
          </a:p>
          <a:p>
            <a:pPr marL="285750" indent="-285750" fontAlgn="base">
              <a:lnSpc>
                <a:spcPct val="125000"/>
              </a:lnSpc>
              <a:spcBef>
                <a:spcPts val="600"/>
              </a:spcBef>
              <a:spcAft>
                <a:spcPct val="0"/>
              </a:spcAft>
              <a:buFont typeface="Wingdings" panose="05000000000000000000" charset="0"/>
              <a:buChar char="n"/>
            </a:pPr>
            <a:endParaRPr lang="zh-CN" altLang="en-US" dirty="0">
              <a:solidFill>
                <a:srgbClr val="002060"/>
              </a:solidFill>
              <a:latin typeface="Times New Roman" panose="02020603050405020304" pitchFamily="18" charset="0"/>
              <a:ea typeface="+mj-ea"/>
              <a:cs typeface="Times New Roman" panose="02020603050405020304" pitchFamily="18" charset="0"/>
            </a:endParaRPr>
          </a:p>
        </p:txBody>
      </p:sp>
      <p:sp>
        <p:nvSpPr>
          <p:cNvPr id="9" name="文本框 8">
            <a:extLst>
              <a:ext uri="{FF2B5EF4-FFF2-40B4-BE49-F238E27FC236}">
                <a16:creationId xmlns:a16="http://schemas.microsoft.com/office/drawing/2014/main" id="{31F79FD8-015A-0F92-DA69-E00683AF5D20}"/>
              </a:ext>
            </a:extLst>
          </p:cNvPr>
          <p:cNvSpPr txBox="1"/>
          <p:nvPr/>
        </p:nvSpPr>
        <p:spPr>
          <a:xfrm>
            <a:off x="5781513" y="3727142"/>
            <a:ext cx="6118860" cy="646331"/>
          </a:xfrm>
          <a:prstGeom prst="rect">
            <a:avLst/>
          </a:prstGeom>
          <a:noFill/>
        </p:spPr>
        <p:txBody>
          <a:bodyPr wrap="square">
            <a:spAutoFit/>
          </a:bodyPr>
          <a:lstStyle/>
          <a:p>
            <a:r>
              <a:rPr lang="en-US" altLang="zh-CN" dirty="0"/>
              <a:t>Daily evolution of the position of the subtropical high ridge line in the northwest Pacific during the summer of 2025</a:t>
            </a:r>
            <a:endParaRPr lang="zh-CN" altLang="en-US" dirty="0"/>
          </a:p>
        </p:txBody>
      </p:sp>
    </p:spTree>
    <p:extLst>
      <p:ext uri="{BB962C8B-B14F-4D97-AF65-F5344CB8AC3E}">
        <p14:creationId xmlns:p14="http://schemas.microsoft.com/office/powerpoint/2010/main" val="40179284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FE3EEEE-D200-757F-40AF-F8DA05DD4A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518" y="3916675"/>
            <a:ext cx="4767082" cy="2673393"/>
          </a:xfrm>
          <a:prstGeom prst="rect">
            <a:avLst/>
          </a:prstGeom>
        </p:spPr>
      </p:pic>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20C56685-13C2-4D43-498E-5FA3A135C864}"/>
                  </a:ext>
                </a:extLst>
              </p:cNvPr>
              <p:cNvSpPr txBox="1"/>
              <p:nvPr/>
            </p:nvSpPr>
            <p:spPr>
              <a:xfrm>
                <a:off x="5352259" y="1879251"/>
                <a:ext cx="6094708" cy="664669"/>
              </a:xfrm>
              <a:prstGeom prst="rect">
                <a:avLst/>
              </a:prstGeom>
              <a:noFill/>
            </p:spPr>
            <p:txBody>
              <a:bodyPr wrap="square">
                <a:spAutoFit/>
              </a:bodyPr>
              <a:lstStyle/>
              <a:p>
                <a14:m>
                  <m:oMath xmlns:m="http://schemas.openxmlformats.org/officeDocument/2006/math">
                    <m:r>
                      <a:rPr lang="en-US" altLang="zh-CN" i="1" smtClean="0">
                        <a:effectLst/>
                        <a:latin typeface="Cambria Math" panose="02040503050406030204" pitchFamily="18" charset="0"/>
                        <a:ea typeface="Cambria Math" panose="02040503050406030204" pitchFamily="18" charset="0"/>
                        <a:cs typeface="Cambria Math" panose="02040503050406030204" pitchFamily="18" charset="0"/>
                      </a:rPr>
                      <m:t>𝐶𝑅</m:t>
                    </m:r>
                    <m:sSub>
                      <m:sSubPr>
                        <m:ctrlPr>
                          <a:rPr lang="zh-CN" altLang="zh-CN" i="1">
                            <a:effectLst/>
                            <a:latin typeface="Cambria Math" panose="02040503050406030204" pitchFamily="18" charset="0"/>
                            <a:ea typeface="Cambria Math" panose="02040503050406030204" pitchFamily="18" charset="0"/>
                          </a:rPr>
                        </m:ctrlPr>
                      </m:sSubPr>
                      <m:e>
                        <m:r>
                          <a:rPr lang="en-US" altLang="zh-CN" i="1">
                            <a:effectLst/>
                            <a:latin typeface="Cambria Math" panose="02040503050406030204" pitchFamily="18" charset="0"/>
                            <a:ea typeface="Cambria Math" panose="02040503050406030204" pitchFamily="18" charset="0"/>
                            <a:cs typeface="Cambria Math" panose="02040503050406030204" pitchFamily="18" charset="0"/>
                          </a:rPr>
                          <m:t>𝐼</m:t>
                        </m:r>
                      </m:e>
                      <m:sub>
                        <m:r>
                          <a:rPr lang="en-US" altLang="zh-CN" i="1">
                            <a:effectLst/>
                            <a:latin typeface="Cambria Math" panose="02040503050406030204" pitchFamily="18" charset="0"/>
                            <a:ea typeface="Cambria Math" panose="02040503050406030204" pitchFamily="18" charset="0"/>
                            <a:cs typeface="Cambria Math" panose="02040503050406030204" pitchFamily="18" charset="0"/>
                          </a:rPr>
                          <m:t>𝑦</m:t>
                        </m:r>
                      </m:sub>
                    </m:sSub>
                    <m:r>
                      <a:rPr lang="en-US" altLang="zh-CN" i="1">
                        <a:effectLst/>
                        <a:latin typeface="Cambria Math" panose="02040503050406030204" pitchFamily="18" charset="0"/>
                        <a:ea typeface="Cambria Math" panose="02040503050406030204" pitchFamily="18" charset="0"/>
                        <a:cs typeface="Cambria Math" panose="02040503050406030204" pitchFamily="18" charset="0"/>
                      </a:rPr>
                      <m:t>=</m:t>
                    </m:r>
                    <m:limLow>
                      <m:limLowPr>
                        <m:ctrlPr>
                          <a:rPr lang="zh-CN" altLang="zh-CN" i="1">
                            <a:effectLst/>
                            <a:latin typeface="Cambria Math" panose="02040503050406030204" pitchFamily="18" charset="0"/>
                            <a:ea typeface="Cambria Math" panose="02040503050406030204" pitchFamily="18" charset="0"/>
                            <a:cs typeface="Times New Roman" panose="02020603050405020304" pitchFamily="18" charset="0"/>
                          </a:rPr>
                        </m:ctrlPr>
                      </m:limLowPr>
                      <m:e>
                        <m:limUpp>
                          <m:limUppPr>
                            <m:ctrlPr>
                              <a:rPr lang="zh-CN" altLang="zh-CN" i="1">
                                <a:effectLst/>
                                <a:latin typeface="Cambria Math" panose="02040503050406030204" pitchFamily="18" charset="0"/>
                                <a:ea typeface="Cambria Math" panose="02040503050406030204" pitchFamily="18" charset="0"/>
                                <a:cs typeface="Times New Roman" panose="02020603050405020304" pitchFamily="18" charset="0"/>
                              </a:rPr>
                            </m:ctrlPr>
                          </m:limUppPr>
                          <m:e>
                            <m:r>
                              <a:rPr lang="en-US" altLang="zh-CN" i="1">
                                <a:effectLst/>
                                <a:latin typeface="Cambria Math" panose="02040503050406030204" pitchFamily="18" charset="0"/>
                                <a:ea typeface="宋体" panose="02010600030101010101" pitchFamily="2" charset="-122"/>
                                <a:cs typeface="Times New Roman" panose="02020603050405020304" pitchFamily="18" charset="0"/>
                              </a:rPr>
                              <m:t>∑</m:t>
                            </m:r>
                          </m:e>
                          <m:lim>
                            <m:r>
                              <a:rPr lang="en-US" altLang="zh-CN" b="0" i="1" smtClean="0">
                                <a:effectLst/>
                                <a:latin typeface="Cambria Math" panose="02040503050406030204" pitchFamily="18" charset="0"/>
                                <a:ea typeface="宋体" panose="02010600030101010101" pitchFamily="2" charset="-122"/>
                                <a:cs typeface="Times New Roman" panose="02020603050405020304" pitchFamily="18" charset="0"/>
                              </a:rPr>
                              <m:t>𝐶</m:t>
                            </m:r>
                          </m:lim>
                        </m:limUpp>
                      </m:e>
                      <m:lim>
                        <m:r>
                          <a:rPr lang="en-US" altLang="zh-CN" i="1">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i="1">
                            <a:effectLst/>
                            <a:latin typeface="Cambria Math" panose="02040503050406030204" pitchFamily="18" charset="0"/>
                            <a:ea typeface="宋体" panose="02010600030101010101" pitchFamily="2" charset="-122"/>
                            <a:cs typeface="Times New Roman" panose="02020603050405020304" pitchFamily="18" charset="0"/>
                          </a:rPr>
                          <m:t>=1</m:t>
                        </m:r>
                      </m:lim>
                    </m:limLow>
                    <m:sSub>
                      <m:sSubPr>
                        <m:ctrlPr>
                          <a:rPr lang="zh-CN" altLang="zh-CN" i="1">
                            <a:effectLst/>
                            <a:latin typeface="Cambria Math" panose="02040503050406030204" pitchFamily="18" charset="0"/>
                            <a:ea typeface="Cambria Math" panose="02040503050406030204" pitchFamily="18" charset="0"/>
                          </a:rPr>
                        </m:ctrlPr>
                      </m:sSubPr>
                      <m:e>
                        <m:r>
                          <a:rPr lang="en-US" altLang="zh-CN" i="1">
                            <a:effectLst/>
                            <a:latin typeface="Cambria Math" panose="02040503050406030204" pitchFamily="18" charset="0"/>
                            <a:ea typeface="Cambria Math" panose="02040503050406030204" pitchFamily="18" charset="0"/>
                            <a:cs typeface="Cambria Math" panose="02040503050406030204" pitchFamily="18" charset="0"/>
                          </a:rPr>
                          <m:t>𝐷</m:t>
                        </m:r>
                      </m:e>
                      <m:sub>
                        <m:r>
                          <a:rPr lang="en-US" altLang="zh-CN" i="1">
                            <a:effectLst/>
                            <a:latin typeface="Cambria Math" panose="02040503050406030204" pitchFamily="18" charset="0"/>
                            <a:ea typeface="Cambria Math" panose="02040503050406030204" pitchFamily="18" charset="0"/>
                            <a:cs typeface="Cambria Math" panose="02040503050406030204" pitchFamily="18" charset="0"/>
                          </a:rPr>
                          <m:t>𝑖</m:t>
                        </m:r>
                      </m:sub>
                    </m:sSub>
                    <m:r>
                      <a:rPr lang="en-US" altLang="zh-CN" i="1">
                        <a:effectLst/>
                        <a:latin typeface="Cambria Math" panose="02040503050406030204" pitchFamily="18" charset="0"/>
                        <a:ea typeface="Cambria Math" panose="02040503050406030204" pitchFamily="18" charset="0"/>
                        <a:cs typeface="Cambria Math" panose="02040503050406030204" pitchFamily="18" charset="0"/>
                      </a:rPr>
                      <m:t>×</m:t>
                    </m:r>
                    <m:sSub>
                      <m:sSubPr>
                        <m:ctrlPr>
                          <a:rPr lang="zh-CN" altLang="zh-CN" i="1">
                            <a:effectLst/>
                            <a:latin typeface="Cambria Math" panose="02040503050406030204" pitchFamily="18" charset="0"/>
                            <a:ea typeface="Cambria Math" panose="02040503050406030204" pitchFamily="18" charset="0"/>
                          </a:rPr>
                        </m:ctrlPr>
                      </m:sSubPr>
                      <m:e>
                        <m:r>
                          <a:rPr lang="en-US" altLang="zh-CN" b="0" i="1" smtClean="0">
                            <a:effectLst/>
                            <a:latin typeface="Cambria Math" panose="02040503050406030204" pitchFamily="18" charset="0"/>
                            <a:ea typeface="Cambria Math" panose="02040503050406030204" pitchFamily="18" charset="0"/>
                            <a:cs typeface="Cambria Math" panose="02040503050406030204" pitchFamily="18" charset="0"/>
                          </a:rPr>
                          <m:t>𝑊</m:t>
                        </m:r>
                      </m:e>
                      <m:sub>
                        <m:r>
                          <a:rPr lang="en-US" altLang="zh-CN" i="1">
                            <a:effectLst/>
                            <a:latin typeface="Cambria Math" panose="02040503050406030204" pitchFamily="18" charset="0"/>
                            <a:ea typeface="Cambria Math" panose="02040503050406030204" pitchFamily="18" charset="0"/>
                            <a:cs typeface="Cambria Math" panose="02040503050406030204" pitchFamily="18" charset="0"/>
                          </a:rPr>
                          <m:t>𝑖</m:t>
                        </m:r>
                      </m:sub>
                    </m:sSub>
                  </m:oMath>
                </a14:m>
                <a:r>
                  <a:rPr lang="en-US" altLang="zh-CN" sz="1200" dirty="0">
                    <a:effectLst/>
                    <a:latin typeface="Times New Roman" panose="02020603050405020304" pitchFamily="18" charset="0"/>
                    <a:ea typeface="宋体" panose="02010600030101010101" pitchFamily="2" charset="-122"/>
                  </a:rPr>
                  <a:t>	</a:t>
                </a:r>
                <a:endParaRPr lang="zh-CN" altLang="en-US" dirty="0"/>
              </a:p>
            </p:txBody>
          </p:sp>
        </mc:Choice>
        <mc:Fallback xmlns="">
          <p:sp>
            <p:nvSpPr>
              <p:cNvPr id="6" name="文本框 5">
                <a:extLst>
                  <a:ext uri="{FF2B5EF4-FFF2-40B4-BE49-F238E27FC236}">
                    <a16:creationId xmlns:a16="http://schemas.microsoft.com/office/drawing/2014/main" id="{20C56685-13C2-4D43-498E-5FA3A135C864}"/>
                  </a:ext>
                </a:extLst>
              </p:cNvPr>
              <p:cNvSpPr txBox="1">
                <a:spLocks noRot="1" noChangeAspect="1" noMove="1" noResize="1" noEditPoints="1" noAdjustHandles="1" noChangeArrowheads="1" noChangeShapeType="1" noTextEdit="1"/>
              </p:cNvSpPr>
              <p:nvPr/>
            </p:nvSpPr>
            <p:spPr>
              <a:xfrm>
                <a:off x="5352259" y="1879251"/>
                <a:ext cx="6094708" cy="664669"/>
              </a:xfrm>
              <a:prstGeom prst="rect">
                <a:avLst/>
              </a:prstGeom>
              <a:blipFill>
                <a:blip r:embed="rId4"/>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D7A892B2-CB25-03F0-2C91-E420257CC031}"/>
                  </a:ext>
                </a:extLst>
              </p:cNvPr>
              <p:cNvSpPr txBox="1"/>
              <p:nvPr/>
            </p:nvSpPr>
            <p:spPr>
              <a:xfrm>
                <a:off x="5218586" y="4474294"/>
                <a:ext cx="6362054" cy="92480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sSub>
                        <m:sSubPr>
                          <m:ctrlPr>
                            <a:rPr lang="zh-CN" altLang="zh-CN" sz="1400" i="1" smtClea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a:effectLst/>
                              <a:latin typeface="Cambria Math" panose="02040503050406030204" pitchFamily="18" charset="0"/>
                              <a:ea typeface="Cambria Math" panose="02040503050406030204" pitchFamily="18" charset="0"/>
                              <a:cs typeface="Times New Roman" panose="02020603050405020304" pitchFamily="18" charset="0"/>
                            </a:rPr>
                            <m:t>𝐼</m:t>
                          </m:r>
                        </m:e>
                        <m:sub>
                          <m:r>
                            <a:rPr lang="en-US" altLang="zh-CN" sz="1400" i="1">
                              <a:effectLst/>
                              <a:latin typeface="Cambria Math" panose="02040503050406030204" pitchFamily="18" charset="0"/>
                              <a:ea typeface="Cambria Math" panose="02040503050406030204" pitchFamily="18" charset="0"/>
                              <a:cs typeface="Times New Roman" panose="02020603050405020304" pitchFamily="18" charset="0"/>
                            </a:rPr>
                            <m:t>𝑡</m:t>
                          </m:r>
                        </m:sub>
                      </m:sSub>
                      <m:r>
                        <a:rPr lang="en-US" altLang="zh-CN" sz="1400" i="1">
                          <a:effectLst/>
                          <a:latin typeface="Cambria Math" panose="02040503050406030204" pitchFamily="18" charset="0"/>
                          <a:ea typeface="Cambria Math" panose="02040503050406030204" pitchFamily="18" charset="0"/>
                          <a:cs typeface="Times New Roman" panose="02020603050405020304" pitchFamily="18" charset="0"/>
                        </a:rPr>
                        <m:t>=</m:t>
                      </m:r>
                      <m:d>
                        <m:dPr>
                          <m:begChr m:val="["/>
                          <m:endChr m:val="]"/>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dPr>
                        <m:e>
                          <m:limLow>
                            <m:limLowPr>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limLowPr>
                            <m:e>
                              <m:limUpp>
                                <m:limUppPr>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limUppPr>
                                <m:e>
                                  <m:nary>
                                    <m:naryPr>
                                      <m:chr m:val="∑"/>
                                      <m:subHide m:val="on"/>
                                      <m:supHide m:val="on"/>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naryPr>
                                    <m:sub/>
                                    <m:sup/>
                                    <m:e>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 </m:t>
                                      </m:r>
                                    </m:e>
                                  </m:nary>
                                </m:e>
                                <m:lim>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𝑁</m:t>
                                  </m:r>
                                </m:lim>
                              </m:limUpp>
                            </m:e>
                            <m:lim>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𝑗</m:t>
                              </m:r>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=1</m:t>
                              </m:r>
                            </m:lim>
                          </m:limLow>
                          <m:limLow>
                            <m:limLowPr>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limLowPr>
                            <m:e>
                              <m:limUpp>
                                <m:limUppPr>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limUppPr>
                                <m:e>
                                  <m:nary>
                                    <m:naryPr>
                                      <m:chr m:val="∑"/>
                                      <m:subHide m:val="on"/>
                                      <m:supHide m:val="on"/>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naryPr>
                                    <m:sub/>
                                    <m:sup/>
                                    <m:e>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 </m:t>
                                      </m:r>
                                    </m:e>
                                  </m:nary>
                                </m:e>
                                <m:lim>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36</m:t>
                                  </m:r>
                                </m:lim>
                              </m:limUpp>
                            </m:e>
                            <m:lim>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=1</m:t>
                              </m:r>
                            </m:lim>
                          </m:limLow>
                          <m:d>
                            <m:dPr>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dPr>
                            <m:e>
                              <m:f>
                                <m:fPr>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fPr>
                                <m:num>
                                  <m:d>
                                    <m:dPr>
                                      <m:begChr m:val="|"/>
                                      <m:endChr m:val="|"/>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𝑗</m:t>
                                          </m:r>
                                        </m:sub>
                                      </m:sSub>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sSubPr>
                                        <m:e>
                                          <m:acc>
                                            <m:accPr>
                                              <m:chr m:val="̅"/>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𝑇</m:t>
                                              </m:r>
                                            </m:e>
                                          </m:acc>
                                        </m:e>
                                        <m:sub>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𝑗</m:t>
                                          </m:r>
                                        </m:sub>
                                      </m:sSub>
                                    </m:e>
                                  </m:d>
                                </m:num>
                                <m:den>
                                  <m:sSub>
                                    <m:sSubPr>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𝜎</m:t>
                                      </m:r>
                                    </m:e>
                                    <m:sub>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𝑗</m:t>
                                      </m:r>
                                    </m:sub>
                                  </m:sSub>
                                </m:den>
                              </m:f>
                            </m:e>
                          </m:d>
                        </m:e>
                      </m:d>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400" i="1">
                          <a:effectLst/>
                          <a:latin typeface="Cambria Math" panose="02040503050406030204" pitchFamily="18" charset="0"/>
                          <a:ea typeface="宋体" panose="02010600030101010101" pitchFamily="2" charset="-122"/>
                          <a:cs typeface="Times New Roman" panose="02020603050405020304" pitchFamily="18" charset="0"/>
                        </a:rPr>
                        <m:t>𝑁</m:t>
                      </m:r>
                    </m:oMath>
                  </m:oMathPara>
                </a14:m>
                <a:endParaRPr lang="zh-CN" altLang="en-US" sz="1400" dirty="0"/>
              </a:p>
            </p:txBody>
          </p:sp>
        </mc:Choice>
        <mc:Fallback xmlns="">
          <p:sp>
            <p:nvSpPr>
              <p:cNvPr id="7" name="文本框 6">
                <a:extLst>
                  <a:ext uri="{FF2B5EF4-FFF2-40B4-BE49-F238E27FC236}">
                    <a16:creationId xmlns:a16="http://schemas.microsoft.com/office/drawing/2014/main" id="{D7A892B2-CB25-03F0-2C91-E420257CC031}"/>
                  </a:ext>
                </a:extLst>
              </p:cNvPr>
              <p:cNvSpPr txBox="1">
                <a:spLocks noRot="1" noChangeAspect="1" noMove="1" noResize="1" noEditPoints="1" noAdjustHandles="1" noChangeArrowheads="1" noChangeShapeType="1" noTextEdit="1"/>
              </p:cNvSpPr>
              <p:nvPr/>
            </p:nvSpPr>
            <p:spPr>
              <a:xfrm>
                <a:off x="5218586" y="4474294"/>
                <a:ext cx="6362054" cy="924805"/>
              </a:xfrm>
              <a:prstGeom prst="rect">
                <a:avLst/>
              </a:prstGeom>
              <a:blipFill>
                <a:blip r:embed="rId5"/>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文本框 7">
                <a:extLst>
                  <a:ext uri="{FF2B5EF4-FFF2-40B4-BE49-F238E27FC236}">
                    <a16:creationId xmlns:a16="http://schemas.microsoft.com/office/drawing/2014/main" id="{98460AB5-B6F0-A757-19FA-4EB3F2773FB5}"/>
                  </a:ext>
                </a:extLst>
              </p:cNvPr>
              <p:cNvSpPr txBox="1"/>
              <p:nvPr/>
            </p:nvSpPr>
            <p:spPr>
              <a:xfrm>
                <a:off x="2956253" y="5492664"/>
                <a:ext cx="6497664" cy="8059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en-US" sz="1200" i="1">
                              <a:latin typeface="Cambria Math" panose="02040503050406030204" pitchFamily="18" charset="0"/>
                              <a:ea typeface="Cambria Math" panose="02040503050406030204" pitchFamily="18" charset="0"/>
                              <a:cs typeface="Times New Roman" panose="02020603050405020304" pitchFamily="18" charset="0"/>
                            </a:rPr>
                          </m:ctrlPr>
                        </m:sSubPr>
                        <m:e>
                          <m:r>
                            <a:rPr lang="zh-CN" altLang="en-US" sz="1200" i="1">
                              <a:latin typeface="Cambria Math" panose="02040503050406030204" pitchFamily="18" charset="0"/>
                              <a:ea typeface="Cambria Math" panose="02040503050406030204" pitchFamily="18" charset="0"/>
                              <a:cs typeface="Times New Roman" panose="02020603050405020304" pitchFamily="18" charset="0"/>
                            </a:rPr>
                            <m:t>𝐼</m:t>
                          </m:r>
                        </m:e>
                        <m:sub>
                          <m:r>
                            <a:rPr lang="zh-CN" altLang="en-US" sz="1200" i="1">
                              <a:latin typeface="Cambria Math" panose="02040503050406030204" pitchFamily="18" charset="0"/>
                              <a:ea typeface="Cambria Math" panose="02040503050406030204" pitchFamily="18" charset="0"/>
                              <a:cs typeface="Times New Roman" panose="02020603050405020304" pitchFamily="18" charset="0"/>
                            </a:rPr>
                            <m:t>𝑝</m:t>
                          </m:r>
                        </m:sub>
                      </m:sSub>
                      <m:r>
                        <a:rPr lang="zh-CN" altLang="en-US" sz="1200" i="1">
                          <a:latin typeface="Cambria Math" panose="02040503050406030204" pitchFamily="18" charset="0"/>
                          <a:ea typeface="Cambria Math" panose="02040503050406030204" pitchFamily="18" charset="0"/>
                          <a:cs typeface="Times New Roman" panose="02020603050405020304" pitchFamily="18" charset="0"/>
                        </a:rPr>
                        <m:t>=</m:t>
                      </m:r>
                      <m:f>
                        <m:fPr>
                          <m:type m:val="lin"/>
                          <m:ctrlPr>
                            <a:rPr lang="zh-CN" altLang="en-US" sz="1200" i="1">
                              <a:latin typeface="Cambria Math" panose="02040503050406030204" pitchFamily="18" charset="0"/>
                              <a:ea typeface="Cambria Math" panose="02040503050406030204" pitchFamily="18" charset="0"/>
                              <a:cs typeface="Times New Roman" panose="02020603050405020304" pitchFamily="18" charset="0"/>
                            </a:rPr>
                          </m:ctrlPr>
                        </m:fPr>
                        <m:num>
                          <m:d>
                            <m:dPr>
                              <m:begChr m:val="["/>
                              <m:endChr m:val="]"/>
                              <m:ctrlPr>
                                <a:rPr lang="zh-CN" altLang="en-US" sz="1200" i="1">
                                  <a:latin typeface="Cambria Math" panose="02040503050406030204" pitchFamily="18" charset="0"/>
                                  <a:ea typeface="Cambria Math" panose="02040503050406030204" pitchFamily="18" charset="0"/>
                                  <a:cs typeface="Times New Roman" panose="02020603050405020304" pitchFamily="18" charset="0"/>
                                </a:rPr>
                              </m:ctrlPr>
                            </m:dPr>
                            <m:e>
                              <m:limLow>
                                <m:limLowPr>
                                  <m:ctrlPr>
                                    <a:rPr lang="zh-CN" altLang="en-US" sz="1200" i="1">
                                      <a:latin typeface="Cambria Math" panose="02040503050406030204" pitchFamily="18" charset="0"/>
                                      <a:ea typeface="Cambria Math" panose="02040503050406030204" pitchFamily="18" charset="0"/>
                                      <a:cs typeface="Times New Roman" panose="02020603050405020304" pitchFamily="18" charset="0"/>
                                    </a:rPr>
                                  </m:ctrlPr>
                                </m:limLowPr>
                                <m:e>
                                  <m:limUpp>
                                    <m:limUppPr>
                                      <m:ctrlPr>
                                        <a:rPr lang="zh-CN" altLang="en-US" sz="1200" i="1">
                                          <a:latin typeface="Cambria Math" panose="02040503050406030204" pitchFamily="18" charset="0"/>
                                          <a:ea typeface="Cambria Math" panose="02040503050406030204" pitchFamily="18" charset="0"/>
                                          <a:cs typeface="Times New Roman" panose="02020603050405020304" pitchFamily="18" charset="0"/>
                                        </a:rPr>
                                      </m:ctrlPr>
                                    </m:limUppPr>
                                    <m:e>
                                      <m:nary>
                                        <m:naryPr>
                                          <m:chr m:val="∑"/>
                                          <m:subHide m:val="on"/>
                                          <m:supHide m:val="on"/>
                                          <m:ctrlPr>
                                            <a:rPr lang="zh-CN" altLang="en-US" sz="1200" i="1">
                                              <a:latin typeface="Cambria Math" panose="02040503050406030204" pitchFamily="18" charset="0"/>
                                              <a:ea typeface="Cambria Math" panose="02040503050406030204" pitchFamily="18" charset="0"/>
                                              <a:cs typeface="Times New Roman" panose="02020603050405020304" pitchFamily="18" charset="0"/>
                                            </a:rPr>
                                          </m:ctrlPr>
                                        </m:naryPr>
                                        <m:sub/>
                                        <m:sup/>
                                        <m:e>
                                          <m:r>
                                            <a:rPr lang="zh-CN" altLang="en-US" sz="1200" i="1">
                                              <a:latin typeface="Cambria Math" panose="02040503050406030204" pitchFamily="18" charset="0"/>
                                              <a:ea typeface="Cambria Math" panose="02040503050406030204" pitchFamily="18" charset="0"/>
                                              <a:cs typeface="Times New Roman" panose="02020603050405020304" pitchFamily="18" charset="0"/>
                                            </a:rPr>
                                            <m:t> </m:t>
                                          </m:r>
                                        </m:e>
                                      </m:nary>
                                    </m:e>
                                    <m:lim>
                                      <m:r>
                                        <a:rPr lang="zh-CN" altLang="en-US" sz="1200" i="1">
                                          <a:latin typeface="Cambria Math" panose="02040503050406030204" pitchFamily="18" charset="0"/>
                                          <a:ea typeface="Cambria Math" panose="02040503050406030204" pitchFamily="18" charset="0"/>
                                          <a:cs typeface="Times New Roman" panose="02020603050405020304" pitchFamily="18" charset="0"/>
                                        </a:rPr>
                                        <m:t>𝑁</m:t>
                                      </m:r>
                                    </m:lim>
                                  </m:limUpp>
                                </m:e>
                                <m:lim>
                                  <m:r>
                                    <a:rPr lang="zh-CN" altLang="en-US" sz="1200" i="1">
                                      <a:latin typeface="Cambria Math" panose="02040503050406030204" pitchFamily="18" charset="0"/>
                                      <a:ea typeface="Cambria Math" panose="02040503050406030204" pitchFamily="18" charset="0"/>
                                      <a:cs typeface="Times New Roman" panose="02020603050405020304" pitchFamily="18" charset="0"/>
                                    </a:rPr>
                                    <m:t>𝑗</m:t>
                                  </m:r>
                                  <m:r>
                                    <a:rPr lang="zh-CN" altLang="en-US" sz="1200" i="1">
                                      <a:latin typeface="Cambria Math" panose="02040503050406030204" pitchFamily="18" charset="0"/>
                                      <a:ea typeface="Cambria Math" panose="02040503050406030204" pitchFamily="18" charset="0"/>
                                      <a:cs typeface="Times New Roman" panose="02020603050405020304" pitchFamily="18" charset="0"/>
                                    </a:rPr>
                                    <m:t>=1</m:t>
                                  </m:r>
                                </m:lim>
                              </m:limLow>
                              <m:limLow>
                                <m:limLowPr>
                                  <m:ctrlPr>
                                    <a:rPr lang="zh-CN" altLang="en-US" sz="1200" i="1">
                                      <a:latin typeface="Cambria Math" panose="02040503050406030204" pitchFamily="18" charset="0"/>
                                      <a:ea typeface="Cambria Math" panose="02040503050406030204" pitchFamily="18" charset="0"/>
                                      <a:cs typeface="Times New Roman" panose="02020603050405020304" pitchFamily="18" charset="0"/>
                                    </a:rPr>
                                  </m:ctrlPr>
                                </m:limLowPr>
                                <m:e>
                                  <m:limUpp>
                                    <m:limUppPr>
                                      <m:ctrlPr>
                                        <a:rPr lang="zh-CN" altLang="en-US" sz="1200" i="1">
                                          <a:latin typeface="Cambria Math" panose="02040503050406030204" pitchFamily="18" charset="0"/>
                                          <a:ea typeface="Cambria Math" panose="02040503050406030204" pitchFamily="18" charset="0"/>
                                          <a:cs typeface="Times New Roman" panose="02020603050405020304" pitchFamily="18" charset="0"/>
                                        </a:rPr>
                                      </m:ctrlPr>
                                    </m:limUppPr>
                                    <m:e>
                                      <m:nary>
                                        <m:naryPr>
                                          <m:chr m:val="∑"/>
                                          <m:subHide m:val="on"/>
                                          <m:supHide m:val="on"/>
                                          <m:ctrlPr>
                                            <a:rPr lang="zh-CN" altLang="en-US" sz="1200" i="1">
                                              <a:latin typeface="Cambria Math" panose="02040503050406030204" pitchFamily="18" charset="0"/>
                                              <a:ea typeface="Cambria Math" panose="02040503050406030204" pitchFamily="18" charset="0"/>
                                              <a:cs typeface="Times New Roman" panose="02020603050405020304" pitchFamily="18" charset="0"/>
                                            </a:rPr>
                                          </m:ctrlPr>
                                        </m:naryPr>
                                        <m:sub/>
                                        <m:sup/>
                                        <m:e>
                                          <m:r>
                                            <a:rPr lang="zh-CN" altLang="en-US" sz="1200" i="1">
                                              <a:latin typeface="Cambria Math" panose="02040503050406030204" pitchFamily="18" charset="0"/>
                                              <a:ea typeface="Cambria Math" panose="02040503050406030204" pitchFamily="18" charset="0"/>
                                              <a:cs typeface="Times New Roman" panose="02020603050405020304" pitchFamily="18" charset="0"/>
                                            </a:rPr>
                                            <m:t> </m:t>
                                          </m:r>
                                        </m:e>
                                      </m:nary>
                                    </m:e>
                                    <m:lim>
                                      <m:r>
                                        <a:rPr lang="zh-CN" altLang="en-US" sz="1200" i="1">
                                          <a:latin typeface="Cambria Math" panose="02040503050406030204" pitchFamily="18" charset="0"/>
                                          <a:ea typeface="Cambria Math" panose="02040503050406030204" pitchFamily="18" charset="0"/>
                                          <a:cs typeface="Times New Roman" panose="02020603050405020304" pitchFamily="18" charset="0"/>
                                        </a:rPr>
                                        <m:t>36</m:t>
                                      </m:r>
                                    </m:lim>
                                  </m:limUpp>
                                </m:e>
                                <m:lim>
                                  <m:r>
                                    <a:rPr lang="zh-CN" altLang="en-US" sz="1200" i="1">
                                      <a:latin typeface="Cambria Math" panose="02040503050406030204" pitchFamily="18" charset="0"/>
                                      <a:ea typeface="Cambria Math" panose="02040503050406030204" pitchFamily="18" charset="0"/>
                                      <a:cs typeface="Times New Roman" panose="02020603050405020304" pitchFamily="18" charset="0"/>
                                    </a:rPr>
                                    <m:t>𝑖</m:t>
                                  </m:r>
                                  <m:r>
                                    <a:rPr lang="zh-CN" altLang="en-US" sz="1200" i="1">
                                      <a:latin typeface="Cambria Math" panose="02040503050406030204" pitchFamily="18" charset="0"/>
                                      <a:ea typeface="Cambria Math" panose="02040503050406030204" pitchFamily="18" charset="0"/>
                                      <a:cs typeface="Times New Roman" panose="02020603050405020304" pitchFamily="18" charset="0"/>
                                    </a:rPr>
                                    <m:t>=1</m:t>
                                  </m:r>
                                </m:lim>
                              </m:limLow>
                              <m:d>
                                <m:dPr>
                                  <m:begChr m:val=""/>
                                  <m:endChr m:val="|"/>
                                  <m:ctrlPr>
                                    <a:rPr lang="zh-CN" altLang="en-US" sz="1200" i="1">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en-US" sz="1200" i="1">
                                          <a:latin typeface="Cambria Math" panose="02040503050406030204" pitchFamily="18" charset="0"/>
                                          <a:ea typeface="Cambria Math" panose="02040503050406030204" pitchFamily="18" charset="0"/>
                                          <a:cs typeface="Times New Roman" panose="02020603050405020304" pitchFamily="18" charset="0"/>
                                        </a:rPr>
                                      </m:ctrlPr>
                                    </m:sSubPr>
                                    <m:e>
                                      <m:d>
                                        <m:dPr>
                                          <m:begChr m:val="|"/>
                                          <m:endChr m:val=""/>
                                          <m:ctrlPr>
                                            <a:rPr lang="zh-CN" altLang="en-US" sz="1200" i="1">
                                              <a:latin typeface="Cambria Math" panose="02040503050406030204" pitchFamily="18" charset="0"/>
                                              <a:ea typeface="Cambria Math" panose="02040503050406030204" pitchFamily="18" charset="0"/>
                                              <a:cs typeface="Times New Roman" panose="02020603050405020304" pitchFamily="18" charset="0"/>
                                            </a:rPr>
                                          </m:ctrlPr>
                                        </m:dPr>
                                        <m:e>
                                          <m:r>
                                            <a:rPr lang="zh-CN" altLang="en-US" sz="1200" i="1">
                                              <a:latin typeface="Cambria Math" panose="02040503050406030204" pitchFamily="18" charset="0"/>
                                              <a:ea typeface="Cambria Math" panose="02040503050406030204" pitchFamily="18" charset="0"/>
                                              <a:cs typeface="Times New Roman" panose="02020603050405020304" pitchFamily="18" charset="0"/>
                                            </a:rPr>
                                            <m:t>𝑆𝑃𝐼</m:t>
                                          </m:r>
                                        </m:e>
                                      </m:d>
                                    </m:e>
                                    <m:sub>
                                      <m:r>
                                        <a:rPr lang="zh-CN" altLang="en-US" sz="1200" i="1">
                                          <a:latin typeface="Cambria Math" panose="02040503050406030204" pitchFamily="18" charset="0"/>
                                          <a:ea typeface="Cambria Math" panose="02040503050406030204" pitchFamily="18" charset="0"/>
                                          <a:cs typeface="Times New Roman" panose="02020603050405020304" pitchFamily="18" charset="0"/>
                                        </a:rPr>
                                        <m:t>30</m:t>
                                      </m:r>
                                    </m:sub>
                                  </m:sSub>
                                </m:e>
                              </m:d>
                            </m:e>
                          </m:d>
                        </m:num>
                        <m:den>
                          <m:r>
                            <a:rPr lang="zh-CN" altLang="en-US" sz="1200" i="1">
                              <a:latin typeface="Cambria Math" panose="02040503050406030204" pitchFamily="18" charset="0"/>
                              <a:ea typeface="Cambria Math" panose="02040503050406030204" pitchFamily="18" charset="0"/>
                              <a:cs typeface="Times New Roman" panose="02020603050405020304" pitchFamily="18" charset="0"/>
                            </a:rPr>
                            <m:t>𝑁</m:t>
                          </m:r>
                        </m:den>
                      </m:f>
                    </m:oMath>
                  </m:oMathPara>
                </a14:m>
                <a:endParaRPr lang="zh-CN" altLang="en-US" sz="1200" i="1" dirty="0">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8" name="文本框 7">
                <a:extLst>
                  <a:ext uri="{FF2B5EF4-FFF2-40B4-BE49-F238E27FC236}">
                    <a16:creationId xmlns:a16="http://schemas.microsoft.com/office/drawing/2014/main" id="{98460AB5-B6F0-A757-19FA-4EB3F2773FB5}"/>
                  </a:ext>
                </a:extLst>
              </p:cNvPr>
              <p:cNvSpPr txBox="1">
                <a:spLocks noRot="1" noChangeAspect="1" noMove="1" noResize="1" noEditPoints="1" noAdjustHandles="1" noChangeArrowheads="1" noChangeShapeType="1" noTextEdit="1"/>
              </p:cNvSpPr>
              <p:nvPr/>
            </p:nvSpPr>
            <p:spPr>
              <a:xfrm>
                <a:off x="2956253" y="5492664"/>
                <a:ext cx="6497664" cy="805926"/>
              </a:xfrm>
              <a:prstGeom prst="rect">
                <a:avLst/>
              </a:prstGeom>
              <a:blipFill>
                <a:blip r:embed="rId6"/>
                <a:stretch>
                  <a:fillRect/>
                </a:stretch>
              </a:blipFill>
            </p:spPr>
            <p:txBody>
              <a:bodyPr/>
              <a:lstStyle/>
              <a:p>
                <a:r>
                  <a:rPr lang="zh-CN" altLang="en-US">
                    <a:noFill/>
                  </a:rPr>
                  <a:t> </a:t>
                </a:r>
              </a:p>
            </p:txBody>
          </p:sp>
        </mc:Fallback>
      </mc:AlternateContent>
      <p:sp>
        <p:nvSpPr>
          <p:cNvPr id="9" name="文本框 8">
            <a:extLst>
              <a:ext uri="{FF2B5EF4-FFF2-40B4-BE49-F238E27FC236}">
                <a16:creationId xmlns:a16="http://schemas.microsoft.com/office/drawing/2014/main" id="{ABBC1A1F-1481-E088-C7B8-4686277CADE8}"/>
              </a:ext>
            </a:extLst>
          </p:cNvPr>
          <p:cNvSpPr txBox="1"/>
          <p:nvPr/>
        </p:nvSpPr>
        <p:spPr>
          <a:xfrm>
            <a:off x="7723336" y="1366439"/>
            <a:ext cx="4284882" cy="3416320"/>
          </a:xfrm>
          <a:prstGeom prst="rect">
            <a:avLst/>
          </a:prstGeom>
          <a:noFill/>
        </p:spPr>
        <p:txBody>
          <a:bodyPr wrap="square">
            <a:spAutoFit/>
          </a:bodyPr>
          <a:lstStyle/>
          <a:p>
            <a:pPr marL="285750" indent="-285750">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The climate risk index is about 10.5, which is a </a:t>
            </a:r>
            <a:r>
              <a:rPr lang="en-US" altLang="zh-CN" dirty="0">
                <a:solidFill>
                  <a:srgbClr val="C00000"/>
                </a:solidFill>
                <a:latin typeface="Times New Roman" panose="02020603050405020304" pitchFamily="18" charset="0"/>
                <a:cs typeface="Times New Roman" panose="02020603050405020304" pitchFamily="18" charset="0"/>
              </a:rPr>
              <a:t>high-risk year</a:t>
            </a:r>
            <a:r>
              <a:rPr lang="en-US" altLang="zh-CN" dirty="0">
                <a:latin typeface="Times New Roman" panose="02020603050405020304" pitchFamily="18" charset="0"/>
                <a:cs typeface="Times New Roman" panose="02020603050405020304" pitchFamily="18" charset="0"/>
              </a:rPr>
              <a:t>. The climate risk in China is on the rise, with a particularly </a:t>
            </a:r>
            <a:r>
              <a:rPr lang="en-US" altLang="zh-CN" dirty="0">
                <a:solidFill>
                  <a:srgbClr val="C00000"/>
                </a:solidFill>
                <a:latin typeface="Times New Roman" panose="02020603050405020304" pitchFamily="18" charset="0"/>
                <a:cs typeface="Times New Roman" panose="02020603050405020304" pitchFamily="18" charset="0"/>
              </a:rPr>
              <a:t>significant increase </a:t>
            </a:r>
            <a:r>
              <a:rPr lang="en-US" altLang="zh-CN" dirty="0">
                <a:latin typeface="Times New Roman" panose="02020603050405020304" pitchFamily="18" charset="0"/>
                <a:cs typeface="Times New Roman" panose="02020603050405020304" pitchFamily="18" charset="0"/>
              </a:rPr>
              <a:t>in the past 20 years.</a:t>
            </a:r>
          </a:p>
          <a:p>
            <a:pPr marL="285750" indent="-285750">
              <a:buFont typeface="Wingdings" panose="05000000000000000000" pitchFamily="2" charset="2"/>
              <a:buChar char="Ø"/>
            </a:pPr>
            <a:endParaRPr lang="en-US" altLang="zh-C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endParaRPr lang="en-US" altLang="zh-C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endParaRPr lang="en-US" altLang="zh-C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The climate status index of China in 2025 is 133, which is the </a:t>
            </a:r>
            <a:r>
              <a:rPr lang="en-US" altLang="zh-CN" dirty="0">
                <a:solidFill>
                  <a:srgbClr val="C00000"/>
                </a:solidFill>
                <a:latin typeface="Times New Roman" panose="02020603050405020304" pitchFamily="18" charset="0"/>
                <a:cs typeface="Times New Roman" panose="02020603050405020304" pitchFamily="18" charset="0"/>
              </a:rPr>
              <a:t>second worst</a:t>
            </a:r>
            <a:r>
              <a:rPr lang="en-US" altLang="zh-CN" dirty="0">
                <a:latin typeface="Times New Roman" panose="02020603050405020304" pitchFamily="18" charset="0"/>
                <a:cs typeface="Times New Roman" panose="02020603050405020304" pitchFamily="18" charset="0"/>
              </a:rPr>
              <a:t>  year since 1961.</a:t>
            </a:r>
          </a:p>
          <a:p>
            <a:pPr marL="285750" indent="-285750">
              <a:buFont typeface="Wingdings" panose="05000000000000000000" pitchFamily="2" charset="2"/>
              <a:buChar char="Ø"/>
            </a:pPr>
            <a:endParaRPr lang="zh-CN" altLang="en-US" dirty="0"/>
          </a:p>
        </p:txBody>
      </p:sp>
      <p:sp>
        <p:nvSpPr>
          <p:cNvPr id="10" name="TextBox 2">
            <a:extLst>
              <a:ext uri="{FF2B5EF4-FFF2-40B4-BE49-F238E27FC236}">
                <a16:creationId xmlns:a16="http://schemas.microsoft.com/office/drawing/2014/main" id="{B83E7224-16E0-2F8D-11F1-DB43C6066E3A}"/>
              </a:ext>
            </a:extLst>
          </p:cNvPr>
          <p:cNvSpPr txBox="1">
            <a:spLocks noChangeArrowheads="1"/>
          </p:cNvSpPr>
          <p:nvPr/>
        </p:nvSpPr>
        <p:spPr bwMode="auto">
          <a:xfrm>
            <a:off x="838200" y="117151"/>
            <a:ext cx="9886627" cy="7285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eaLnBrk="0" fontAlgn="base" hangingPunct="0">
              <a:spcBef>
                <a:spcPct val="0"/>
              </a:spcBef>
              <a:spcAft>
                <a:spcPct val="0"/>
              </a:spcAft>
              <a:defRPr sz="3200" b="1">
                <a:solidFill>
                  <a:srgbClr val="FFFF00"/>
                </a:solidFill>
                <a:effectLst>
                  <a:outerShdw blurRad="38100" dist="38100" dir="2700000" algn="tl">
                    <a:srgbClr val="000000">
                      <a:alpha val="43137"/>
                    </a:srgbClr>
                  </a:outerShdw>
                </a:effectLst>
                <a:latin typeface="幼圆" pitchFamily="49" charset="-122"/>
                <a:ea typeface="幼圆" pitchFamily="49" charset="-122"/>
              </a:defRPr>
            </a:lvl1pPr>
          </a:lstStyle>
          <a:p>
            <a:pPr algn="l"/>
            <a:r>
              <a:rPr lang="en-US" altLang="zh-CN" dirty="0">
                <a:latin typeface="Times New Roman" panose="02020603050405020304" pitchFamily="18" charset="0"/>
                <a:ea typeface="+mj-ea"/>
                <a:cs typeface="Times New Roman" panose="02020603050405020304" pitchFamily="18" charset="0"/>
              </a:rPr>
              <a:t>Research Background </a:t>
            </a:r>
            <a:endParaRPr lang="zh-CN" altLang="en-US" dirty="0">
              <a:latin typeface="Times New Roman" panose="02020603050405020304" pitchFamily="18" charset="0"/>
              <a:ea typeface="+mj-ea"/>
              <a:cs typeface="Times New Roman" panose="02020603050405020304" pitchFamily="18" charset="0"/>
            </a:endParaRPr>
          </a:p>
        </p:txBody>
      </p:sp>
      <p:pic>
        <p:nvPicPr>
          <p:cNvPr id="12" name="图片 11">
            <a:extLst>
              <a:ext uri="{FF2B5EF4-FFF2-40B4-BE49-F238E27FC236}">
                <a16:creationId xmlns:a16="http://schemas.microsoft.com/office/drawing/2014/main" id="{B2ACD599-962E-EE3C-42F8-D80B8CA6A40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4518" y="1012906"/>
            <a:ext cx="4804255" cy="2673394"/>
          </a:xfrm>
          <a:prstGeom prst="rect">
            <a:avLst/>
          </a:prstGeom>
        </p:spPr>
      </p:pic>
    </p:spTree>
    <p:extLst>
      <p:ext uri="{BB962C8B-B14F-4D97-AF65-F5344CB8AC3E}">
        <p14:creationId xmlns:p14="http://schemas.microsoft.com/office/powerpoint/2010/main" val="24498185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flipH="1">
            <a:off x="4403576" y="1161850"/>
            <a:ext cx="60976" cy="43444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3453" tIns="66726" rIns="133453" bIns="66726" rtlCol="0" anchor="ctr"/>
          <a:lstStyle/>
          <a:p>
            <a:pPr algn="ctr"/>
            <a:endParaRPr lang="zh-CN" altLang="en-US" sz="2400">
              <a:latin typeface="Times New Roman" pitchFamily="18" charset="0"/>
              <a:cs typeface="Times New Roman" pitchFamily="18" charset="0"/>
            </a:endParaRPr>
          </a:p>
        </p:txBody>
      </p:sp>
      <p:sp>
        <p:nvSpPr>
          <p:cNvPr id="5" name="文本框 7"/>
          <p:cNvSpPr txBox="1"/>
          <p:nvPr/>
        </p:nvSpPr>
        <p:spPr>
          <a:xfrm>
            <a:off x="409572" y="2705632"/>
            <a:ext cx="3802802" cy="673364"/>
          </a:xfrm>
          <a:prstGeom prst="rect">
            <a:avLst/>
          </a:prstGeom>
          <a:noFill/>
        </p:spPr>
        <p:txBody>
          <a:bodyPr wrap="square" lIns="133453" tIns="66726" rIns="133453" bIns="66726" rtlCol="0">
            <a:spAutoFit/>
          </a:bodyPr>
          <a:lstStyle/>
          <a:p>
            <a:pPr algn="r"/>
            <a:r>
              <a:rPr lang="en-US" altLang="zh-CN" sz="3500" dirty="0">
                <a:solidFill>
                  <a:schemeClr val="tx1">
                    <a:lumMod val="85000"/>
                    <a:lumOff val="15000"/>
                  </a:schemeClr>
                </a:solidFill>
                <a:latin typeface="Times New Roman" pitchFamily="18" charset="0"/>
                <a:ea typeface="微软雅黑" panose="020B0503020204020204" pitchFamily="34" charset="-122"/>
                <a:cs typeface="Times New Roman" pitchFamily="18" charset="0"/>
              </a:rPr>
              <a:t>CONTENTS</a:t>
            </a:r>
            <a:endParaRPr lang="zh-CN" altLang="en-US" sz="3500" dirty="0">
              <a:solidFill>
                <a:schemeClr val="tx1">
                  <a:lumMod val="85000"/>
                  <a:lumOff val="15000"/>
                </a:schemeClr>
              </a:solidFill>
              <a:latin typeface="Times New Roman" pitchFamily="18" charset="0"/>
              <a:ea typeface="微软雅黑" panose="020B0503020204020204" pitchFamily="34" charset="-122"/>
              <a:cs typeface="Times New Roman" pitchFamily="18" charset="0"/>
            </a:endParaRPr>
          </a:p>
        </p:txBody>
      </p:sp>
      <p:grpSp>
        <p:nvGrpSpPr>
          <p:cNvPr id="6" name="组合 5"/>
          <p:cNvGrpSpPr/>
          <p:nvPr/>
        </p:nvGrpSpPr>
        <p:grpSpPr>
          <a:xfrm>
            <a:off x="4212374" y="1714192"/>
            <a:ext cx="432000" cy="432000"/>
            <a:chOff x="3707904" y="1988840"/>
            <a:chExt cx="360040" cy="360040"/>
          </a:xfrm>
        </p:grpSpPr>
        <p:sp>
          <p:nvSpPr>
            <p:cNvPr id="7" name="椭圆 6"/>
            <p:cNvSpPr/>
            <p:nvPr/>
          </p:nvSpPr>
          <p:spPr>
            <a:xfrm>
              <a:off x="3707904" y="1988840"/>
              <a:ext cx="360040" cy="3600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itchFamily="18" charset="0"/>
                <a:cs typeface="Times New Roman" pitchFamily="18" charset="0"/>
              </a:endParaRPr>
            </a:p>
          </p:txBody>
        </p:sp>
        <p:sp>
          <p:nvSpPr>
            <p:cNvPr id="8" name="椭圆 7"/>
            <p:cNvSpPr/>
            <p:nvPr/>
          </p:nvSpPr>
          <p:spPr>
            <a:xfrm>
              <a:off x="3771404" y="2052340"/>
              <a:ext cx="229096" cy="2290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itchFamily="18" charset="0"/>
                <a:cs typeface="Times New Roman" pitchFamily="18" charset="0"/>
              </a:endParaRPr>
            </a:p>
          </p:txBody>
        </p:sp>
      </p:grpSp>
      <p:grpSp>
        <p:nvGrpSpPr>
          <p:cNvPr id="9" name="组合 8"/>
          <p:cNvGrpSpPr/>
          <p:nvPr/>
        </p:nvGrpSpPr>
        <p:grpSpPr>
          <a:xfrm>
            <a:off x="4212374" y="2964287"/>
            <a:ext cx="432000" cy="432000"/>
            <a:chOff x="3707904" y="1988840"/>
            <a:chExt cx="360040" cy="360040"/>
          </a:xfrm>
        </p:grpSpPr>
        <p:sp>
          <p:nvSpPr>
            <p:cNvPr id="10" name="椭圆 9"/>
            <p:cNvSpPr/>
            <p:nvPr/>
          </p:nvSpPr>
          <p:spPr>
            <a:xfrm>
              <a:off x="3707904" y="1988840"/>
              <a:ext cx="360040" cy="3600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itchFamily="18" charset="0"/>
                <a:cs typeface="Times New Roman" pitchFamily="18" charset="0"/>
              </a:endParaRPr>
            </a:p>
          </p:txBody>
        </p:sp>
        <p:sp>
          <p:nvSpPr>
            <p:cNvPr id="11" name="椭圆 10"/>
            <p:cNvSpPr/>
            <p:nvPr/>
          </p:nvSpPr>
          <p:spPr>
            <a:xfrm>
              <a:off x="3771404" y="2052340"/>
              <a:ext cx="229096" cy="2290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itchFamily="18" charset="0"/>
                <a:cs typeface="Times New Roman" pitchFamily="18" charset="0"/>
              </a:endParaRPr>
            </a:p>
          </p:txBody>
        </p:sp>
      </p:grpSp>
      <p:grpSp>
        <p:nvGrpSpPr>
          <p:cNvPr id="12" name="组合 11"/>
          <p:cNvGrpSpPr/>
          <p:nvPr/>
        </p:nvGrpSpPr>
        <p:grpSpPr>
          <a:xfrm>
            <a:off x="4212374" y="4144532"/>
            <a:ext cx="432000" cy="432000"/>
            <a:chOff x="3707904" y="1988840"/>
            <a:chExt cx="360040" cy="360040"/>
          </a:xfrm>
        </p:grpSpPr>
        <p:sp>
          <p:nvSpPr>
            <p:cNvPr id="13" name="椭圆 12"/>
            <p:cNvSpPr/>
            <p:nvPr/>
          </p:nvSpPr>
          <p:spPr>
            <a:xfrm>
              <a:off x="3707904" y="1988840"/>
              <a:ext cx="360040" cy="3600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itchFamily="18" charset="0"/>
                <a:cs typeface="Times New Roman" pitchFamily="18" charset="0"/>
              </a:endParaRPr>
            </a:p>
          </p:txBody>
        </p:sp>
        <p:sp>
          <p:nvSpPr>
            <p:cNvPr id="14" name="椭圆 13"/>
            <p:cNvSpPr/>
            <p:nvPr/>
          </p:nvSpPr>
          <p:spPr>
            <a:xfrm>
              <a:off x="3771404" y="2052340"/>
              <a:ext cx="229096" cy="2290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itchFamily="18" charset="0"/>
                <a:cs typeface="Times New Roman" pitchFamily="18" charset="0"/>
              </a:endParaRPr>
            </a:p>
          </p:txBody>
        </p:sp>
      </p:grpSp>
      <p:grpSp>
        <p:nvGrpSpPr>
          <p:cNvPr id="18" name="组合 17"/>
          <p:cNvGrpSpPr/>
          <p:nvPr/>
        </p:nvGrpSpPr>
        <p:grpSpPr>
          <a:xfrm>
            <a:off x="4971061" y="2903072"/>
            <a:ext cx="6959684" cy="549698"/>
            <a:chOff x="3649116" y="1580313"/>
            <a:chExt cx="5538536" cy="412177"/>
          </a:xfrm>
        </p:grpSpPr>
        <p:sp>
          <p:nvSpPr>
            <p:cNvPr id="19" name="圆角矩形 18"/>
            <p:cNvSpPr/>
            <p:nvPr/>
          </p:nvSpPr>
          <p:spPr>
            <a:xfrm>
              <a:off x="3649116" y="1580313"/>
              <a:ext cx="4955332" cy="412177"/>
            </a:xfrm>
            <a:prstGeom prst="roundRect">
              <a:avLst/>
            </a:prstGeom>
            <a:solidFill>
              <a:srgbClr val="FF0000"/>
            </a:solidFill>
            <a:ln w="9525" algn="ctr">
              <a:noFill/>
              <a:round/>
              <a:headEnd/>
              <a:tailEnd/>
            </a:ln>
          </p:spPr>
          <p:txBody>
            <a:bodyPr wrap="none" anchor="ctr"/>
            <a:lstStyle/>
            <a:p>
              <a:pPr fontAlgn="base">
                <a:spcBef>
                  <a:spcPct val="0"/>
                </a:spcBef>
                <a:spcAft>
                  <a:spcPct val="0"/>
                </a:spcAft>
              </a:pPr>
              <a:endParaRPr lang="zh-CN" altLang="en-US" sz="2400" b="1">
                <a:latin typeface="Times New Roman" pitchFamily="18" charset="0"/>
                <a:ea typeface="华文细黑" panose="02010600040101010101" pitchFamily="2" charset="-122"/>
                <a:cs typeface="Times New Roman" pitchFamily="18" charset="0"/>
              </a:endParaRPr>
            </a:p>
          </p:txBody>
        </p:sp>
        <p:sp>
          <p:nvSpPr>
            <p:cNvPr id="20" name="矩形 19"/>
            <p:cNvSpPr/>
            <p:nvPr/>
          </p:nvSpPr>
          <p:spPr>
            <a:xfrm>
              <a:off x="3779913" y="1592639"/>
              <a:ext cx="5407739" cy="346168"/>
            </a:xfrm>
            <a:prstGeom prst="rect">
              <a:avLst/>
            </a:prstGeom>
          </p:spPr>
          <p:txBody>
            <a:bodyPr wrap="square">
              <a:spAutoFit/>
            </a:bodyPr>
            <a:lstStyle/>
            <a:p>
              <a:r>
                <a:rPr lang="en-US" altLang="zh-CN" sz="2400" b="1" dirty="0">
                  <a:solidFill>
                    <a:schemeClr val="bg1"/>
                  </a:solidFill>
                  <a:latin typeface="Times New Roman" pitchFamily="18" charset="0"/>
                  <a:ea typeface="微软雅黑" pitchFamily="34" charset="-122"/>
                  <a:cs typeface="Times New Roman" pitchFamily="18" charset="0"/>
                </a:rPr>
                <a:t>2. Disaster Characteristics</a:t>
              </a:r>
              <a:endParaRPr lang="zh-CN" altLang="en-US" sz="2400" b="1" dirty="0">
                <a:solidFill>
                  <a:schemeClr val="bg1"/>
                </a:solidFill>
                <a:latin typeface="Times New Roman" pitchFamily="18" charset="0"/>
                <a:ea typeface="微软雅黑" pitchFamily="34" charset="-122"/>
                <a:cs typeface="Times New Roman" pitchFamily="18" charset="0"/>
              </a:endParaRPr>
            </a:p>
          </p:txBody>
        </p:sp>
      </p:grpSp>
      <p:grpSp>
        <p:nvGrpSpPr>
          <p:cNvPr id="21" name="组合 20"/>
          <p:cNvGrpSpPr/>
          <p:nvPr/>
        </p:nvGrpSpPr>
        <p:grpSpPr>
          <a:xfrm>
            <a:off x="4971061" y="4083318"/>
            <a:ext cx="6226833" cy="549696"/>
            <a:chOff x="3649116" y="2270902"/>
            <a:chExt cx="4955332" cy="412177"/>
          </a:xfrm>
        </p:grpSpPr>
        <p:sp>
          <p:nvSpPr>
            <p:cNvPr id="22" name="圆角矩形 21"/>
            <p:cNvSpPr/>
            <p:nvPr/>
          </p:nvSpPr>
          <p:spPr>
            <a:xfrm>
              <a:off x="3649116" y="2270902"/>
              <a:ext cx="4955332" cy="412177"/>
            </a:xfrm>
            <a:prstGeom prst="roundRect">
              <a:avLst/>
            </a:prstGeom>
            <a:gradFill flip="none" rotWithShape="1">
              <a:gsLst>
                <a:gs pos="4000">
                  <a:srgbClr val="0070C0"/>
                </a:gs>
                <a:gs pos="49000">
                  <a:srgbClr val="00B0F0"/>
                </a:gs>
                <a:gs pos="93000">
                  <a:srgbClr val="0070C0"/>
                </a:gs>
              </a:gsLst>
              <a:lin ang="10800000" scaled="1"/>
              <a:tileRect/>
            </a:gradFill>
            <a:ln w="9525" algn="ctr">
              <a:noFill/>
              <a:round/>
              <a:headEnd/>
              <a:tailEnd/>
            </a:ln>
          </p:spPr>
          <p:txBody>
            <a:bodyPr wrap="none" anchor="ctr"/>
            <a:lstStyle/>
            <a:p>
              <a:pPr fontAlgn="base">
                <a:spcBef>
                  <a:spcPct val="0"/>
                </a:spcBef>
                <a:spcAft>
                  <a:spcPct val="0"/>
                </a:spcAft>
              </a:pPr>
              <a:endParaRPr lang="zh-CN" altLang="en-US" sz="2400" b="1">
                <a:latin typeface="Times New Roman" pitchFamily="18" charset="0"/>
                <a:ea typeface="华文细黑" panose="02010600040101010101" pitchFamily="2" charset="-122"/>
                <a:cs typeface="Times New Roman" pitchFamily="18" charset="0"/>
              </a:endParaRPr>
            </a:p>
          </p:txBody>
        </p:sp>
        <p:sp>
          <p:nvSpPr>
            <p:cNvPr id="23" name="矩形 22"/>
            <p:cNvSpPr/>
            <p:nvPr/>
          </p:nvSpPr>
          <p:spPr>
            <a:xfrm>
              <a:off x="3779913" y="2275406"/>
              <a:ext cx="4798636" cy="346169"/>
            </a:xfrm>
            <a:prstGeom prst="rect">
              <a:avLst/>
            </a:prstGeom>
          </p:spPr>
          <p:txBody>
            <a:bodyPr wrap="square">
              <a:spAutoFit/>
            </a:bodyPr>
            <a:lstStyle/>
            <a:p>
              <a:r>
                <a:rPr lang="en-US" altLang="zh-CN" sz="2400" b="1" dirty="0">
                  <a:solidFill>
                    <a:schemeClr val="bg1"/>
                  </a:solidFill>
                  <a:latin typeface="Times New Roman" pitchFamily="18" charset="0"/>
                  <a:ea typeface="微软雅黑" pitchFamily="34" charset="-122"/>
                  <a:cs typeface="Times New Roman" pitchFamily="18" charset="0"/>
                </a:rPr>
                <a:t>3. Main Conclusions</a:t>
              </a:r>
              <a:endParaRPr lang="zh-CN" altLang="en-US" sz="2400" b="1" dirty="0">
                <a:solidFill>
                  <a:schemeClr val="bg1"/>
                </a:solidFill>
                <a:latin typeface="Times New Roman" pitchFamily="18" charset="0"/>
                <a:ea typeface="微软雅黑" pitchFamily="34" charset="-122"/>
                <a:cs typeface="Times New Roman" pitchFamily="18" charset="0"/>
              </a:endParaRPr>
            </a:p>
          </p:txBody>
        </p:sp>
      </p:grpSp>
      <p:grpSp>
        <p:nvGrpSpPr>
          <p:cNvPr id="27" name="组合 26"/>
          <p:cNvGrpSpPr/>
          <p:nvPr/>
        </p:nvGrpSpPr>
        <p:grpSpPr>
          <a:xfrm>
            <a:off x="4971061" y="1659284"/>
            <a:ext cx="6959684" cy="549698"/>
            <a:chOff x="3649116" y="1580313"/>
            <a:chExt cx="5538536" cy="412177"/>
          </a:xfrm>
        </p:grpSpPr>
        <p:sp>
          <p:nvSpPr>
            <p:cNvPr id="28" name="圆角矩形 27"/>
            <p:cNvSpPr/>
            <p:nvPr/>
          </p:nvSpPr>
          <p:spPr>
            <a:xfrm>
              <a:off x="3649116" y="1580313"/>
              <a:ext cx="4955333" cy="412177"/>
            </a:xfrm>
            <a:prstGeom prst="roundRect">
              <a:avLst/>
            </a:prstGeom>
            <a:solidFill>
              <a:schemeClr val="bg2">
                <a:lumMod val="90000"/>
              </a:schemeClr>
            </a:solidFill>
            <a:ln w="9525" algn="ctr">
              <a:noFill/>
              <a:round/>
              <a:headEnd/>
              <a:tailEnd/>
            </a:ln>
          </p:spPr>
          <p:txBody>
            <a:bodyPr wrap="none" anchor="ctr"/>
            <a:lstStyle/>
            <a:p>
              <a:pPr fontAlgn="base">
                <a:spcBef>
                  <a:spcPct val="0"/>
                </a:spcBef>
                <a:spcAft>
                  <a:spcPct val="0"/>
                </a:spcAft>
              </a:pPr>
              <a:endParaRPr lang="zh-CN" altLang="en-US" sz="2400" b="1">
                <a:latin typeface="Times New Roman" pitchFamily="18" charset="0"/>
                <a:ea typeface="华文细黑" panose="02010600040101010101" pitchFamily="2" charset="-122"/>
                <a:cs typeface="Times New Roman" pitchFamily="18" charset="0"/>
              </a:endParaRPr>
            </a:p>
          </p:txBody>
        </p:sp>
        <p:sp>
          <p:nvSpPr>
            <p:cNvPr id="29" name="矩形 28"/>
            <p:cNvSpPr/>
            <p:nvPr/>
          </p:nvSpPr>
          <p:spPr>
            <a:xfrm>
              <a:off x="3779913" y="1592638"/>
              <a:ext cx="5407739" cy="346168"/>
            </a:xfrm>
            <a:prstGeom prst="rect">
              <a:avLst/>
            </a:prstGeom>
          </p:spPr>
          <p:txBody>
            <a:bodyPr wrap="square">
              <a:spAutoFit/>
            </a:bodyPr>
            <a:lstStyle/>
            <a:p>
              <a:r>
                <a:rPr lang="en-US" altLang="zh-CN" sz="2400" b="1" dirty="0">
                  <a:solidFill>
                    <a:schemeClr val="bg1"/>
                  </a:solidFill>
                  <a:latin typeface="Times New Roman" pitchFamily="18" charset="0"/>
                  <a:ea typeface="微软雅黑" pitchFamily="34" charset="-122"/>
                  <a:cs typeface="Times New Roman" pitchFamily="18" charset="0"/>
                </a:rPr>
                <a:t>1. Research Background</a:t>
              </a:r>
              <a:endParaRPr lang="zh-CN" altLang="en-US" sz="2400" b="1" dirty="0">
                <a:solidFill>
                  <a:schemeClr val="bg1"/>
                </a:solidFill>
                <a:latin typeface="Times New Roman" pitchFamily="18" charset="0"/>
                <a:ea typeface="微软雅黑" pitchFamily="34" charset="-122"/>
                <a:cs typeface="Times New Roman" pitchFamily="18" charset="0"/>
              </a:endParaRPr>
            </a:p>
          </p:txBody>
        </p:sp>
      </p:grpSp>
    </p:spTree>
    <p:extLst>
      <p:ext uri="{BB962C8B-B14F-4D97-AF65-F5344CB8AC3E}">
        <p14:creationId xmlns:p14="http://schemas.microsoft.com/office/powerpoint/2010/main" val="42875994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5F9187-62B7-F65A-7F8F-3985A35F4EF3}"/>
            </a:ext>
          </a:extLst>
        </p:cNvPr>
        <p:cNvGrpSpPr/>
        <p:nvPr/>
      </p:nvGrpSpPr>
      <p:grpSpPr>
        <a:xfrm>
          <a:off x="0" y="0"/>
          <a:ext cx="0" cy="0"/>
          <a:chOff x="0" y="0"/>
          <a:chExt cx="0" cy="0"/>
        </a:xfrm>
      </p:grpSpPr>
      <p:sp>
        <p:nvSpPr>
          <p:cNvPr id="2" name="TextBox 2">
            <a:extLst>
              <a:ext uri="{FF2B5EF4-FFF2-40B4-BE49-F238E27FC236}">
                <a16:creationId xmlns:a16="http://schemas.microsoft.com/office/drawing/2014/main" id="{FE4BF50D-4C26-97D5-49B0-294D069F1E0B}"/>
              </a:ext>
            </a:extLst>
          </p:cNvPr>
          <p:cNvSpPr txBox="1">
            <a:spLocks noChangeArrowheads="1"/>
          </p:cNvSpPr>
          <p:nvPr/>
        </p:nvSpPr>
        <p:spPr bwMode="auto">
          <a:xfrm>
            <a:off x="838200" y="117151"/>
            <a:ext cx="9886627" cy="7285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eaLnBrk="0" fontAlgn="base" hangingPunct="0">
              <a:spcBef>
                <a:spcPct val="0"/>
              </a:spcBef>
              <a:spcAft>
                <a:spcPct val="0"/>
              </a:spcAft>
              <a:defRPr sz="3200" b="1">
                <a:solidFill>
                  <a:srgbClr val="FFFF00"/>
                </a:solidFill>
                <a:effectLst>
                  <a:outerShdw blurRad="38100" dist="38100" dir="2700000" algn="tl">
                    <a:srgbClr val="000000">
                      <a:alpha val="43137"/>
                    </a:srgbClr>
                  </a:outerShdw>
                </a:effectLst>
                <a:latin typeface="幼圆" pitchFamily="49" charset="-122"/>
                <a:ea typeface="幼圆" pitchFamily="49" charset="-122"/>
              </a:defRPr>
            </a:lvl1pPr>
          </a:lstStyle>
          <a:p>
            <a:pPr algn="l"/>
            <a:r>
              <a:rPr lang="en-US" altLang="zh-CN" dirty="0">
                <a:latin typeface="Times New Roman" panose="02020603050405020304" pitchFamily="18" charset="0"/>
                <a:ea typeface="+mj-ea"/>
                <a:cs typeface="Times New Roman" panose="02020603050405020304" pitchFamily="18" charset="0"/>
              </a:rPr>
              <a:t>2.1 High temperature </a:t>
            </a:r>
            <a:endParaRPr lang="zh-CN" altLang="en-US" dirty="0">
              <a:latin typeface="Times New Roman" panose="02020603050405020304" pitchFamily="18" charset="0"/>
              <a:ea typeface="+mj-ea"/>
              <a:cs typeface="Times New Roman" panose="02020603050405020304" pitchFamily="18" charset="0"/>
            </a:endParaRPr>
          </a:p>
        </p:txBody>
      </p:sp>
      <p:pic>
        <p:nvPicPr>
          <p:cNvPr id="7" name="图片 6">
            <a:extLst>
              <a:ext uri="{FF2B5EF4-FFF2-40B4-BE49-F238E27FC236}">
                <a16:creationId xmlns:a16="http://schemas.microsoft.com/office/drawing/2014/main" id="{1014FECE-3609-A892-91EC-19C950AF01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99822" y="1048871"/>
            <a:ext cx="3963382" cy="2951544"/>
          </a:xfrm>
          <a:prstGeom prst="rect">
            <a:avLst/>
          </a:prstGeom>
        </p:spPr>
      </p:pic>
      <p:sp>
        <p:nvSpPr>
          <p:cNvPr id="8" name="矩形 7">
            <a:extLst>
              <a:ext uri="{FF2B5EF4-FFF2-40B4-BE49-F238E27FC236}">
                <a16:creationId xmlns:a16="http://schemas.microsoft.com/office/drawing/2014/main" id="{D4045A5F-2E5F-90D1-25E5-4783811251DE}"/>
              </a:ext>
            </a:extLst>
          </p:cNvPr>
          <p:cNvSpPr/>
          <p:nvPr/>
        </p:nvSpPr>
        <p:spPr>
          <a:xfrm>
            <a:off x="605725" y="4150883"/>
            <a:ext cx="10730967" cy="2637517"/>
          </a:xfrm>
          <a:prstGeom prst="rect">
            <a:avLst/>
          </a:prstGeom>
          <a:noFill/>
        </p:spPr>
        <p:txBody>
          <a:bodyPr wrap="square" anchor="t">
            <a:spAutoFit/>
          </a:bodyPr>
          <a:lstStyle/>
          <a:p>
            <a:pPr marL="285750" indent="-285750" fontAlgn="base">
              <a:lnSpc>
                <a:spcPct val="125000"/>
              </a:lnSpc>
              <a:spcBef>
                <a:spcPts val="600"/>
              </a:spcBef>
              <a:spcAft>
                <a:spcPct val="0"/>
              </a:spcAft>
              <a:buFont typeface="Wingdings" panose="05000000000000000000" charset="0"/>
              <a:buChar char="n"/>
            </a:pPr>
            <a:r>
              <a:rPr lang="en-US" altLang="zh-CN" dirty="0">
                <a:solidFill>
                  <a:srgbClr val="003399"/>
                </a:solidFill>
                <a:latin typeface="Times New Roman" panose="02020603050405020304" pitchFamily="18" charset="0"/>
                <a:ea typeface="+mj-ea"/>
                <a:cs typeface="Times New Roman" panose="02020603050405020304" pitchFamily="18" charset="0"/>
              </a:rPr>
              <a:t>The high-temperature events in China exhibited characteristics of extensive spatial range, prolonged duration, and extreme intensity. The risk index is 18.4, the </a:t>
            </a:r>
            <a:r>
              <a:rPr lang="en-US" altLang="zh-CN" dirty="0">
                <a:solidFill>
                  <a:srgbClr val="FF0000"/>
                </a:solidFill>
                <a:latin typeface="Times New Roman" panose="02020603050405020304" pitchFamily="18" charset="0"/>
                <a:ea typeface="+mj-ea"/>
                <a:cs typeface="Times New Roman" panose="02020603050405020304" pitchFamily="18" charset="0"/>
              </a:rPr>
              <a:t>second-highest</a:t>
            </a:r>
            <a:r>
              <a:rPr lang="en-US" altLang="zh-CN" dirty="0">
                <a:solidFill>
                  <a:srgbClr val="003399"/>
                </a:solidFill>
                <a:latin typeface="Times New Roman" panose="02020603050405020304" pitchFamily="18" charset="0"/>
                <a:ea typeface="+mj-ea"/>
                <a:cs typeface="Times New Roman" panose="02020603050405020304" pitchFamily="18" charset="0"/>
              </a:rPr>
              <a:t> on record after the 23.4 in 2022. </a:t>
            </a:r>
          </a:p>
          <a:p>
            <a:pPr marL="285750" indent="-285750" fontAlgn="base">
              <a:lnSpc>
                <a:spcPct val="125000"/>
              </a:lnSpc>
              <a:spcBef>
                <a:spcPts val="600"/>
              </a:spcBef>
              <a:spcAft>
                <a:spcPct val="0"/>
              </a:spcAft>
              <a:buFont typeface="Wingdings" panose="05000000000000000000" charset="0"/>
              <a:buChar char="n"/>
            </a:pPr>
            <a:r>
              <a:rPr lang="en-US" altLang="zh-CN" dirty="0">
                <a:solidFill>
                  <a:srgbClr val="003399"/>
                </a:solidFill>
                <a:latin typeface="Times New Roman" panose="02020603050405020304" pitchFamily="18" charset="0"/>
                <a:ea typeface="+mj-ea"/>
                <a:cs typeface="Times New Roman" panose="02020603050405020304" pitchFamily="18" charset="0"/>
              </a:rPr>
              <a:t>A </a:t>
            </a:r>
            <a:r>
              <a:rPr lang="en-US" altLang="zh-CN" dirty="0">
                <a:solidFill>
                  <a:srgbClr val="FF0000"/>
                </a:solidFill>
                <a:latin typeface="Times New Roman" panose="02020603050405020304" pitchFamily="18" charset="0"/>
                <a:ea typeface="+mj-ea"/>
                <a:cs typeface="Times New Roman" panose="02020603050405020304" pitchFamily="18" charset="0"/>
              </a:rPr>
              <a:t>72-day</a:t>
            </a:r>
            <a:r>
              <a:rPr lang="en-US" altLang="zh-CN" dirty="0">
                <a:solidFill>
                  <a:srgbClr val="003399"/>
                </a:solidFill>
                <a:latin typeface="Times New Roman" panose="02020603050405020304" pitchFamily="18" charset="0"/>
                <a:ea typeface="+mj-ea"/>
                <a:cs typeface="Times New Roman" panose="02020603050405020304" pitchFamily="18" charset="0"/>
              </a:rPr>
              <a:t> heatwave event in central and eastern China (from June 30th to September 14th), </a:t>
            </a:r>
            <a:r>
              <a:rPr lang="en-US" altLang="zh-CN" dirty="0">
                <a:solidFill>
                  <a:srgbClr val="FF0000"/>
                </a:solidFill>
                <a:latin typeface="Times New Roman" panose="02020603050405020304" pitchFamily="18" charset="0"/>
                <a:ea typeface="+mj-ea"/>
                <a:cs typeface="Times New Roman" panose="02020603050405020304" pitchFamily="18" charset="0"/>
              </a:rPr>
              <a:t>the third-longest </a:t>
            </a:r>
            <a:r>
              <a:rPr lang="en-US" altLang="zh-CN" dirty="0">
                <a:solidFill>
                  <a:srgbClr val="003399"/>
                </a:solidFill>
                <a:latin typeface="Times New Roman" panose="02020603050405020304" pitchFamily="18" charset="0"/>
                <a:ea typeface="+mj-ea"/>
                <a:cs typeface="Times New Roman" panose="02020603050405020304" pitchFamily="18" charset="0"/>
              </a:rPr>
              <a:t>on record after the 79-day event in summer 2022 and 74-day event in summer 2024.</a:t>
            </a:r>
          </a:p>
          <a:p>
            <a:pPr marL="285750" indent="-285750" fontAlgn="base">
              <a:lnSpc>
                <a:spcPct val="125000"/>
              </a:lnSpc>
              <a:spcBef>
                <a:spcPts val="600"/>
              </a:spcBef>
              <a:spcAft>
                <a:spcPct val="0"/>
              </a:spcAft>
              <a:buFont typeface="Wingdings" panose="05000000000000000000" charset="0"/>
              <a:buChar char="n"/>
            </a:pPr>
            <a:r>
              <a:rPr lang="en-US" altLang="zh-CN" dirty="0">
                <a:solidFill>
                  <a:srgbClr val="FF0000"/>
                </a:solidFill>
                <a:latin typeface="Times New Roman" panose="02020603050405020304" pitchFamily="18" charset="0"/>
                <a:ea typeface="+mj-ea"/>
                <a:cs typeface="Times New Roman" panose="02020603050405020304" pitchFamily="18" charset="0"/>
              </a:rPr>
              <a:t>Significant impact</a:t>
            </a:r>
            <a:r>
              <a:rPr lang="en-US" altLang="zh-CN" dirty="0">
                <a:solidFill>
                  <a:srgbClr val="003399"/>
                </a:solidFill>
                <a:latin typeface="Times New Roman" panose="02020603050405020304" pitchFamily="18" charset="0"/>
                <a:ea typeface="+mj-ea"/>
                <a:cs typeface="Times New Roman" panose="02020603050405020304" pitchFamily="18" charset="0"/>
              </a:rPr>
              <a:t>.</a:t>
            </a:r>
            <a:r>
              <a:rPr lang="zh-CN" altLang="en-US" dirty="0">
                <a:solidFill>
                  <a:srgbClr val="003399"/>
                </a:solidFill>
                <a:latin typeface="Times New Roman" panose="02020603050405020304" pitchFamily="18" charset="0"/>
                <a:ea typeface="+mj-ea"/>
                <a:cs typeface="Times New Roman" panose="02020603050405020304" pitchFamily="18" charset="0"/>
              </a:rPr>
              <a:t> </a:t>
            </a:r>
            <a:r>
              <a:rPr lang="en-US" altLang="zh-CN" dirty="0">
                <a:solidFill>
                  <a:srgbClr val="003399"/>
                </a:solidFill>
                <a:latin typeface="Times New Roman" panose="02020603050405020304" pitchFamily="18" charset="0"/>
                <a:ea typeface="+mj-ea"/>
                <a:cs typeface="Times New Roman" panose="02020603050405020304" pitchFamily="18" charset="0"/>
              </a:rPr>
              <a:t>350 stations recorded daily maximum temperatures that reached or exceeded the extreme threshold, among which 56 stations experienced daily maximum temperatures that reached or broke historical extreme records.</a:t>
            </a:r>
            <a:endParaRPr lang="zh-CN" altLang="en-US" dirty="0">
              <a:solidFill>
                <a:srgbClr val="003399"/>
              </a:solidFill>
              <a:latin typeface="Times New Roman" panose="02020603050405020304" pitchFamily="18" charset="0"/>
              <a:ea typeface="+mj-ea"/>
              <a:cs typeface="Times New Roman" panose="02020603050405020304" pitchFamily="18" charset="0"/>
            </a:endParaRPr>
          </a:p>
        </p:txBody>
      </p:sp>
      <p:pic>
        <p:nvPicPr>
          <p:cNvPr id="9" name="图片 8">
            <a:extLst>
              <a:ext uri="{FF2B5EF4-FFF2-40B4-BE49-F238E27FC236}">
                <a16:creationId xmlns:a16="http://schemas.microsoft.com/office/drawing/2014/main" id="{973A6027-06CF-6E5D-E0B6-93E96228042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3828" y="1263282"/>
            <a:ext cx="3695994" cy="2291909"/>
          </a:xfrm>
          <a:prstGeom prst="rect">
            <a:avLst/>
          </a:prstGeom>
          <a:noFill/>
        </p:spPr>
      </p:pic>
      <p:pic>
        <p:nvPicPr>
          <p:cNvPr id="4" name="图片 3">
            <a:extLst>
              <a:ext uri="{FF2B5EF4-FFF2-40B4-BE49-F238E27FC236}">
                <a16:creationId xmlns:a16="http://schemas.microsoft.com/office/drawing/2014/main" id="{9D060CEE-0702-4D70-8BA5-E93165CEC7B9}"/>
              </a:ext>
            </a:extLst>
          </p:cNvPr>
          <p:cNvPicPr>
            <a:picLocks noChangeAspect="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7921625" y="1048870"/>
            <a:ext cx="3962844" cy="2951543"/>
          </a:xfrm>
          <a:prstGeom prst="rect">
            <a:avLst/>
          </a:prstGeom>
          <a:noFill/>
          <a:ln>
            <a:noFill/>
          </a:ln>
        </p:spPr>
      </p:pic>
      <p:sp>
        <p:nvSpPr>
          <p:cNvPr id="6" name="文本框 5">
            <a:extLst>
              <a:ext uri="{FF2B5EF4-FFF2-40B4-BE49-F238E27FC236}">
                <a16:creationId xmlns:a16="http://schemas.microsoft.com/office/drawing/2014/main" id="{54164606-C3AF-D323-542C-814A374A7CE1}"/>
              </a:ext>
            </a:extLst>
          </p:cNvPr>
          <p:cNvSpPr txBox="1"/>
          <p:nvPr/>
        </p:nvSpPr>
        <p:spPr>
          <a:xfrm>
            <a:off x="7559897" y="762604"/>
            <a:ext cx="4686300" cy="369332"/>
          </a:xfrm>
          <a:prstGeom prst="rect">
            <a:avLst/>
          </a:prstGeom>
          <a:noFill/>
        </p:spPr>
        <p:txBody>
          <a:bodyPr wrap="square">
            <a:spAutoFit/>
          </a:bodyPr>
          <a:lstStyle/>
          <a:p>
            <a:r>
              <a:rPr lang="en-US" altLang="zh-CN" dirty="0"/>
              <a:t>Spatial distribution of high temperature days</a:t>
            </a:r>
            <a:endParaRPr lang="zh-CN" altLang="en-US" dirty="0"/>
          </a:p>
        </p:txBody>
      </p:sp>
      <p:sp>
        <p:nvSpPr>
          <p:cNvPr id="3" name="文本框 2">
            <a:extLst>
              <a:ext uri="{FF2B5EF4-FFF2-40B4-BE49-F238E27FC236}">
                <a16:creationId xmlns:a16="http://schemas.microsoft.com/office/drawing/2014/main" id="{F8BA93D3-1EDC-1205-91B3-65E9FFA7F2CE}"/>
              </a:ext>
            </a:extLst>
          </p:cNvPr>
          <p:cNvSpPr txBox="1"/>
          <p:nvPr/>
        </p:nvSpPr>
        <p:spPr>
          <a:xfrm>
            <a:off x="103828" y="928148"/>
            <a:ext cx="3854018" cy="369332"/>
          </a:xfrm>
          <a:prstGeom prst="rect">
            <a:avLst/>
          </a:prstGeom>
          <a:noFill/>
        </p:spPr>
        <p:txBody>
          <a:bodyPr wrap="square">
            <a:spAutoFit/>
          </a:bodyPr>
          <a:lstStyle/>
          <a:p>
            <a:r>
              <a:rPr lang="en-US" altLang="zh-CN" dirty="0"/>
              <a:t>The risk index of high temperature</a:t>
            </a:r>
            <a:endParaRPr lang="zh-CN" altLang="en-US" dirty="0"/>
          </a:p>
        </p:txBody>
      </p:sp>
    </p:spTree>
    <p:extLst>
      <p:ext uri="{BB962C8B-B14F-4D97-AF65-F5344CB8AC3E}">
        <p14:creationId xmlns:p14="http://schemas.microsoft.com/office/powerpoint/2010/main" val="1851972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2">
            <a:extLst>
              <a:ext uri="{FF2B5EF4-FFF2-40B4-BE49-F238E27FC236}">
                <a16:creationId xmlns:a16="http://schemas.microsoft.com/office/drawing/2014/main" id="{D2886956-A85A-4CE2-8924-B1034BE9BE4A}"/>
              </a:ext>
            </a:extLst>
          </p:cNvPr>
          <p:cNvSpPr txBox="1">
            <a:spLocks noChangeArrowheads="1"/>
          </p:cNvSpPr>
          <p:nvPr/>
        </p:nvSpPr>
        <p:spPr bwMode="auto">
          <a:xfrm>
            <a:off x="838200" y="117151"/>
            <a:ext cx="9886627" cy="7285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eaLnBrk="0" fontAlgn="base" hangingPunct="0">
              <a:spcBef>
                <a:spcPct val="0"/>
              </a:spcBef>
              <a:spcAft>
                <a:spcPct val="0"/>
              </a:spcAft>
              <a:defRPr sz="3200" b="1">
                <a:solidFill>
                  <a:srgbClr val="FFFF00"/>
                </a:solidFill>
                <a:effectLst>
                  <a:outerShdw blurRad="38100" dist="38100" dir="2700000" algn="tl">
                    <a:srgbClr val="000000">
                      <a:alpha val="43137"/>
                    </a:srgbClr>
                  </a:outerShdw>
                </a:effectLst>
                <a:latin typeface="幼圆" pitchFamily="49" charset="-122"/>
                <a:ea typeface="幼圆" pitchFamily="49" charset="-122"/>
              </a:defRPr>
            </a:lvl1pPr>
          </a:lstStyle>
          <a:p>
            <a:pPr algn="l"/>
            <a:r>
              <a:rPr lang="en-US" altLang="zh-CN" dirty="0">
                <a:latin typeface="Times New Roman" panose="02020603050405020304" pitchFamily="18" charset="0"/>
                <a:ea typeface="+mj-ea"/>
                <a:cs typeface="Times New Roman" panose="02020603050405020304" pitchFamily="18" charset="0"/>
              </a:rPr>
              <a:t>2.1 Preliminary Analysis of High Temperature</a:t>
            </a:r>
            <a:endParaRPr lang="zh-CN" altLang="en-US" dirty="0">
              <a:latin typeface="Times New Roman" panose="02020603050405020304" pitchFamily="18" charset="0"/>
              <a:ea typeface="+mj-ea"/>
              <a:cs typeface="Times New Roman" panose="02020603050405020304" pitchFamily="18" charset="0"/>
            </a:endParaRPr>
          </a:p>
        </p:txBody>
      </p:sp>
      <p:sp>
        <p:nvSpPr>
          <p:cNvPr id="15" name="文本框 14">
            <a:extLst>
              <a:ext uri="{FF2B5EF4-FFF2-40B4-BE49-F238E27FC236}">
                <a16:creationId xmlns:a16="http://schemas.microsoft.com/office/drawing/2014/main" id="{2B0502D7-EEBC-2652-90B2-D4647397DD6E}"/>
              </a:ext>
            </a:extLst>
          </p:cNvPr>
          <p:cNvSpPr txBox="1"/>
          <p:nvPr/>
        </p:nvSpPr>
        <p:spPr>
          <a:xfrm>
            <a:off x="492760" y="6196279"/>
            <a:ext cx="6141720" cy="646331"/>
          </a:xfrm>
          <a:prstGeom prst="rect">
            <a:avLst/>
          </a:prstGeom>
          <a:noFill/>
        </p:spPr>
        <p:txBody>
          <a:bodyPr wrap="square">
            <a:spAutoFit/>
          </a:bodyPr>
          <a:lstStyle/>
          <a:p>
            <a:pPr algn="ctr"/>
            <a:r>
              <a:rPr lang="en-US" altLang="zh-CN" dirty="0"/>
              <a:t>The divergence of water vapor flux (shadow) and the water vapor transport (arrow) from July to August</a:t>
            </a:r>
            <a:endParaRPr lang="zh-CN" altLang="en-US" dirty="0"/>
          </a:p>
        </p:txBody>
      </p:sp>
      <p:pic>
        <p:nvPicPr>
          <p:cNvPr id="17" name="图片 16">
            <a:extLst>
              <a:ext uri="{FF2B5EF4-FFF2-40B4-BE49-F238E27FC236}">
                <a16:creationId xmlns:a16="http://schemas.microsoft.com/office/drawing/2014/main" id="{B32A6459-BE61-89ED-BE17-4D450B3DE6A4}"/>
              </a:ext>
            </a:extLst>
          </p:cNvPr>
          <p:cNvPicPr>
            <a:picLocks noChangeAspect="1"/>
          </p:cNvPicPr>
          <p:nvPr/>
        </p:nvPicPr>
        <p:blipFill>
          <a:blip r:embed="rId3"/>
          <a:srcRect l="19926"/>
          <a:stretch>
            <a:fillRect/>
          </a:stretch>
        </p:blipFill>
        <p:spPr>
          <a:xfrm>
            <a:off x="492760" y="988365"/>
            <a:ext cx="4170191" cy="5207916"/>
          </a:xfrm>
          <a:prstGeom prst="rect">
            <a:avLst/>
          </a:prstGeom>
        </p:spPr>
      </p:pic>
      <p:pic>
        <p:nvPicPr>
          <p:cNvPr id="18" name="图片 17" descr="地图&#10;&#10;AI 生成的内容可能不正确。">
            <a:extLst>
              <a:ext uri="{FF2B5EF4-FFF2-40B4-BE49-F238E27FC236}">
                <a16:creationId xmlns:a16="http://schemas.microsoft.com/office/drawing/2014/main" id="{D6B45AF7-3289-7976-8329-70E3D5B47D0A}"/>
              </a:ext>
            </a:extLst>
          </p:cNvPr>
          <p:cNvPicPr>
            <a:picLocks noChangeAspect="1"/>
          </p:cNvPicPr>
          <p:nvPr/>
        </p:nvPicPr>
        <p:blipFill>
          <a:blip r:embed="rId4">
            <a:extLst>
              <a:ext uri="{28A0092B-C50C-407E-A947-70E740481C1C}">
                <a14:useLocalDpi xmlns:a14="http://schemas.microsoft.com/office/drawing/2010/main" val="0"/>
              </a:ext>
            </a:extLst>
          </a:blip>
          <a:srcRect l="20073" r="14042"/>
          <a:stretch>
            <a:fillRect/>
          </a:stretch>
        </p:blipFill>
        <p:spPr>
          <a:xfrm>
            <a:off x="3845910" y="988364"/>
            <a:ext cx="3431190" cy="5207915"/>
          </a:xfrm>
          <a:prstGeom prst="rect">
            <a:avLst/>
          </a:prstGeom>
        </p:spPr>
      </p:pic>
      <p:sp>
        <p:nvSpPr>
          <p:cNvPr id="20" name="矩形 19">
            <a:extLst>
              <a:ext uri="{FF2B5EF4-FFF2-40B4-BE49-F238E27FC236}">
                <a16:creationId xmlns:a16="http://schemas.microsoft.com/office/drawing/2014/main" id="{90D000EF-CE86-8669-C7A2-73557A5E5A63}"/>
              </a:ext>
            </a:extLst>
          </p:cNvPr>
          <p:cNvSpPr/>
          <p:nvPr/>
        </p:nvSpPr>
        <p:spPr>
          <a:xfrm>
            <a:off x="7277100" y="1163624"/>
            <a:ext cx="4488180" cy="3945567"/>
          </a:xfrm>
          <a:prstGeom prst="rect">
            <a:avLst/>
          </a:prstGeom>
          <a:noFill/>
        </p:spPr>
        <p:txBody>
          <a:bodyPr wrap="square" anchor="t">
            <a:spAutoFit/>
          </a:bodyPr>
          <a:lstStyle/>
          <a:p>
            <a:pPr marL="285750" indent="-285750" fontAlgn="base">
              <a:lnSpc>
                <a:spcPct val="125000"/>
              </a:lnSpc>
              <a:spcBef>
                <a:spcPts val="600"/>
              </a:spcBef>
              <a:spcAft>
                <a:spcPct val="0"/>
              </a:spcAft>
              <a:buFont typeface="Wingdings" panose="05000000000000000000" charset="0"/>
              <a:buChar char="n"/>
            </a:pPr>
            <a:r>
              <a:rPr lang="en-US" altLang="zh-CN" dirty="0">
                <a:solidFill>
                  <a:srgbClr val="003399"/>
                </a:solidFill>
                <a:latin typeface="Times New Roman" panose="02020603050405020304" pitchFamily="18" charset="0"/>
                <a:ea typeface="+mj-ea"/>
                <a:cs typeface="Times New Roman" panose="02020603050405020304" pitchFamily="18" charset="0"/>
              </a:rPr>
              <a:t>In July, most of the central and northern parts of East China are sources of water vapor, with evaporation greater than precipitation, resulting </a:t>
            </a:r>
            <a:r>
              <a:rPr lang="en-US" altLang="zh-CN" dirty="0">
                <a:solidFill>
                  <a:srgbClr val="C00000"/>
                </a:solidFill>
                <a:latin typeface="Times New Roman" panose="02020603050405020304" pitchFamily="18" charset="0"/>
                <a:ea typeface="+mj-ea"/>
                <a:cs typeface="Times New Roman" panose="02020603050405020304" pitchFamily="18" charset="0"/>
              </a:rPr>
              <a:t>in dry heat</a:t>
            </a:r>
            <a:r>
              <a:rPr lang="en-US" altLang="zh-CN" dirty="0">
                <a:solidFill>
                  <a:srgbClr val="003399"/>
                </a:solidFill>
                <a:latin typeface="Times New Roman" panose="02020603050405020304" pitchFamily="18" charset="0"/>
                <a:ea typeface="+mj-ea"/>
                <a:cs typeface="Times New Roman" panose="02020603050405020304" pitchFamily="18" charset="0"/>
              </a:rPr>
              <a:t>, while Inner Mongolia, South China, North China, and southern East China are sinks of water vapor, with </a:t>
            </a:r>
            <a:r>
              <a:rPr lang="en-US" altLang="zh-CN" dirty="0">
                <a:solidFill>
                  <a:srgbClr val="C00000"/>
                </a:solidFill>
                <a:latin typeface="Times New Roman" panose="02020603050405020304" pitchFamily="18" charset="0"/>
                <a:ea typeface="+mj-ea"/>
                <a:cs typeface="Times New Roman" panose="02020603050405020304" pitchFamily="18" charset="0"/>
              </a:rPr>
              <a:t>hot and humid weather </a:t>
            </a:r>
            <a:r>
              <a:rPr lang="en-US" altLang="zh-CN" dirty="0">
                <a:solidFill>
                  <a:srgbClr val="003399"/>
                </a:solidFill>
                <a:latin typeface="Times New Roman" panose="02020603050405020304" pitchFamily="18" charset="0"/>
                <a:ea typeface="+mj-ea"/>
                <a:cs typeface="Times New Roman" panose="02020603050405020304" pitchFamily="18" charset="0"/>
              </a:rPr>
              <a:t>and high precipitation. </a:t>
            </a:r>
          </a:p>
          <a:p>
            <a:pPr marL="285750" indent="-285750" fontAlgn="base">
              <a:lnSpc>
                <a:spcPct val="125000"/>
              </a:lnSpc>
              <a:spcBef>
                <a:spcPts val="600"/>
              </a:spcBef>
              <a:spcAft>
                <a:spcPct val="0"/>
              </a:spcAft>
              <a:buFont typeface="Wingdings" panose="05000000000000000000" charset="0"/>
              <a:buChar char="n"/>
            </a:pPr>
            <a:r>
              <a:rPr lang="en-US" altLang="zh-CN" dirty="0">
                <a:solidFill>
                  <a:srgbClr val="003399"/>
                </a:solidFill>
                <a:latin typeface="Times New Roman" panose="02020603050405020304" pitchFamily="18" charset="0"/>
                <a:ea typeface="+mj-ea"/>
                <a:cs typeface="Times New Roman" panose="02020603050405020304" pitchFamily="18" charset="0"/>
              </a:rPr>
              <a:t>The positive anomaly in August is further south, mainly located in the eastern and southern parts of central China.</a:t>
            </a:r>
          </a:p>
        </p:txBody>
      </p:sp>
    </p:spTree>
    <p:extLst>
      <p:ext uri="{BB962C8B-B14F-4D97-AF65-F5344CB8AC3E}">
        <p14:creationId xmlns:p14="http://schemas.microsoft.com/office/powerpoint/2010/main" val="23268327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D46963-EDE1-871E-A8FC-60B1945D18CD}"/>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050523B8-3ED5-8882-BED5-64FD86B5C465}"/>
                  </a:ext>
                </a:extLst>
              </p:cNvPr>
              <p:cNvSpPr txBox="1"/>
              <p:nvPr/>
            </p:nvSpPr>
            <p:spPr>
              <a:xfrm>
                <a:off x="8295" y="1569613"/>
                <a:ext cx="6094902"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en-US" i="1" smtClean="0">
                              <a:latin typeface="Cambria Math" panose="02040503050406030204" pitchFamily="18" charset="0"/>
                            </a:rPr>
                          </m:ctrlPr>
                        </m:sSubPr>
                        <m:e>
                          <m:r>
                            <a:rPr lang="zh-CN" altLang="en-US" i="1">
                              <a:latin typeface="Cambria Math" panose="02040503050406030204" pitchFamily="18" charset="0"/>
                            </a:rPr>
                            <m:t>𝑆</m:t>
                          </m:r>
                        </m:e>
                        <m:sub>
                          <m:r>
                            <a:rPr lang="zh-CN" altLang="en-US" i="1">
                              <a:latin typeface="Cambria Math" panose="02040503050406030204" pitchFamily="18" charset="0"/>
                            </a:rPr>
                            <m:t>𝑑</m:t>
                          </m:r>
                        </m:sub>
                      </m:sSub>
                      <m:r>
                        <a:rPr lang="zh-CN" altLang="en-US" i="0">
                          <a:latin typeface="Cambria Math" panose="02040503050406030204" pitchFamily="18" charset="0"/>
                        </a:rPr>
                        <m:t>+</m:t>
                      </m:r>
                      <m:sSub>
                        <m:sSubPr>
                          <m:ctrlPr>
                            <a:rPr lang="zh-CN" altLang="en-US" i="1">
                              <a:latin typeface="Cambria Math" panose="02040503050406030204" pitchFamily="18" charset="0"/>
                            </a:rPr>
                          </m:ctrlPr>
                        </m:sSubPr>
                        <m:e>
                          <m:r>
                            <a:rPr lang="zh-CN" altLang="en-US" i="1">
                              <a:latin typeface="Cambria Math" panose="02040503050406030204" pitchFamily="18" charset="0"/>
                            </a:rPr>
                            <m:t>𝑆</m:t>
                          </m:r>
                        </m:e>
                        <m:sub>
                          <m:r>
                            <a:rPr lang="zh-CN" altLang="en-US" i="1">
                              <a:latin typeface="Cambria Math" panose="02040503050406030204" pitchFamily="18" charset="0"/>
                            </a:rPr>
                            <m:t>𝑢</m:t>
                          </m:r>
                        </m:sub>
                      </m:sSub>
                      <m:r>
                        <a:rPr lang="zh-CN" altLang="en-US" i="0">
                          <a:latin typeface="Cambria Math" panose="02040503050406030204" pitchFamily="18" charset="0"/>
                        </a:rPr>
                        <m:t>+</m:t>
                      </m:r>
                      <m:sSub>
                        <m:sSubPr>
                          <m:ctrlPr>
                            <a:rPr lang="zh-CN" altLang="en-US" i="1">
                              <a:latin typeface="Cambria Math" panose="02040503050406030204" pitchFamily="18" charset="0"/>
                            </a:rPr>
                          </m:ctrlPr>
                        </m:sSubPr>
                        <m:e>
                          <m:r>
                            <a:rPr lang="zh-CN" altLang="en-US" i="1">
                              <a:latin typeface="Cambria Math" panose="02040503050406030204" pitchFamily="18" charset="0"/>
                            </a:rPr>
                            <m:t>𝐼</m:t>
                          </m:r>
                        </m:e>
                        <m:sub>
                          <m:r>
                            <a:rPr lang="zh-CN" altLang="en-US" i="1">
                              <a:latin typeface="Cambria Math" panose="02040503050406030204" pitchFamily="18" charset="0"/>
                            </a:rPr>
                            <m:t>𝑑</m:t>
                          </m:r>
                        </m:sub>
                      </m:sSub>
                      <m:r>
                        <a:rPr lang="zh-CN" altLang="en-US" i="0">
                          <a:latin typeface="Cambria Math" panose="02040503050406030204" pitchFamily="18" charset="0"/>
                        </a:rPr>
                        <m:t>+</m:t>
                      </m:r>
                      <m:sSub>
                        <m:sSubPr>
                          <m:ctrlPr>
                            <a:rPr lang="zh-CN" altLang="en-US" i="1">
                              <a:latin typeface="Cambria Math" panose="02040503050406030204" pitchFamily="18" charset="0"/>
                            </a:rPr>
                          </m:ctrlPr>
                        </m:sSubPr>
                        <m:e>
                          <m:r>
                            <a:rPr lang="zh-CN" altLang="en-US" i="1">
                              <a:latin typeface="Cambria Math" panose="02040503050406030204" pitchFamily="18" charset="0"/>
                            </a:rPr>
                            <m:t>𝐼</m:t>
                          </m:r>
                        </m:e>
                        <m:sub>
                          <m:r>
                            <a:rPr lang="zh-CN" altLang="en-US" i="1">
                              <a:latin typeface="Cambria Math" panose="02040503050406030204" pitchFamily="18" charset="0"/>
                            </a:rPr>
                            <m:t>𝑢</m:t>
                          </m:r>
                        </m:sub>
                      </m:sSub>
                      <m:r>
                        <a:rPr lang="zh-CN" altLang="en-US" i="0">
                          <a:latin typeface="Cambria Math" panose="02040503050406030204" pitchFamily="18" charset="0"/>
                        </a:rPr>
                        <m:t>+</m:t>
                      </m:r>
                      <m:r>
                        <a:rPr lang="zh-CN" altLang="en-US" i="1">
                          <a:latin typeface="Cambria Math" panose="02040503050406030204" pitchFamily="18" charset="0"/>
                        </a:rPr>
                        <m:t>𝑅</m:t>
                      </m:r>
                      <m:r>
                        <a:rPr lang="zh-CN" altLang="en-US" i="0">
                          <a:latin typeface="Cambria Math" panose="02040503050406030204" pitchFamily="18" charset="0"/>
                        </a:rPr>
                        <m:t>=</m:t>
                      </m:r>
                      <m:r>
                        <a:rPr lang="zh-CN" altLang="en-US" i="1">
                          <a:latin typeface="Cambria Math" panose="02040503050406030204" pitchFamily="18" charset="0"/>
                        </a:rPr>
                        <m:t>𝑆𝐻</m:t>
                      </m:r>
                      <m:r>
                        <a:rPr lang="zh-CN" altLang="en-US" i="0">
                          <a:latin typeface="Cambria Math" panose="02040503050406030204" pitchFamily="18" charset="0"/>
                        </a:rPr>
                        <m:t>+</m:t>
                      </m:r>
                      <m:r>
                        <a:rPr lang="zh-CN" altLang="en-US" i="1">
                          <a:latin typeface="Cambria Math" panose="02040503050406030204" pitchFamily="18" charset="0"/>
                        </a:rPr>
                        <m:t>𝐿𝐻</m:t>
                      </m:r>
                    </m:oMath>
                  </m:oMathPara>
                </a14:m>
                <a:endParaRPr lang="zh-CN" altLang="en-US" dirty="0"/>
              </a:p>
            </p:txBody>
          </p:sp>
        </mc:Choice>
        <mc:Fallback xmlns="">
          <p:sp>
            <p:nvSpPr>
              <p:cNvPr id="7" name="文本框 6">
                <a:extLst>
                  <a:ext uri="{FF2B5EF4-FFF2-40B4-BE49-F238E27FC236}">
                    <a16:creationId xmlns:a16="http://schemas.microsoft.com/office/drawing/2014/main" id="{050523B8-3ED5-8882-BED5-64FD86B5C465}"/>
                  </a:ext>
                </a:extLst>
              </p:cNvPr>
              <p:cNvSpPr txBox="1">
                <a:spLocks noRot="1" noChangeAspect="1" noMove="1" noResize="1" noEditPoints="1" noAdjustHandles="1" noChangeArrowheads="1" noChangeShapeType="1" noTextEdit="1"/>
              </p:cNvSpPr>
              <p:nvPr/>
            </p:nvSpPr>
            <p:spPr>
              <a:xfrm>
                <a:off x="8295" y="1569613"/>
                <a:ext cx="6094902" cy="369332"/>
              </a:xfrm>
              <a:prstGeom prst="rect">
                <a:avLst/>
              </a:prstGeom>
              <a:blipFill>
                <a:blip r:embed="rId3"/>
                <a:stretch>
                  <a:fillRect/>
                </a:stretch>
              </a:blipFill>
            </p:spPr>
            <p:txBody>
              <a:bodyPr/>
              <a:lstStyle/>
              <a:p>
                <a:r>
                  <a:rPr lang="zh-CN" altLang="en-US">
                    <a:noFill/>
                  </a:rPr>
                  <a:t> </a:t>
                </a:r>
              </a:p>
            </p:txBody>
          </p:sp>
        </mc:Fallback>
      </mc:AlternateContent>
      <p:sp>
        <p:nvSpPr>
          <p:cNvPr id="8" name="箭头: 下 7">
            <a:extLst>
              <a:ext uri="{FF2B5EF4-FFF2-40B4-BE49-F238E27FC236}">
                <a16:creationId xmlns:a16="http://schemas.microsoft.com/office/drawing/2014/main" id="{2805C0F3-DE4E-593E-F034-730063D50343}"/>
              </a:ext>
            </a:extLst>
          </p:cNvPr>
          <p:cNvSpPr/>
          <p:nvPr/>
        </p:nvSpPr>
        <p:spPr>
          <a:xfrm>
            <a:off x="3055746" y="2009095"/>
            <a:ext cx="236823" cy="369332"/>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a14="http://schemas.microsoft.com/office/drawing/2010/main">
        <mc:Choice Requires="a14">
          <p:sp>
            <p:nvSpPr>
              <p:cNvPr id="9" name="文本框 8">
                <a:extLst>
                  <a:ext uri="{FF2B5EF4-FFF2-40B4-BE49-F238E27FC236}">
                    <a16:creationId xmlns:a16="http://schemas.microsoft.com/office/drawing/2014/main" id="{ABAB9501-CB64-4769-6D66-7D4459B83C4D}"/>
                  </a:ext>
                </a:extLst>
              </p:cNvPr>
              <p:cNvSpPr txBox="1"/>
              <p:nvPr/>
            </p:nvSpPr>
            <p:spPr>
              <a:xfrm>
                <a:off x="-106828" y="2424594"/>
                <a:ext cx="6325148" cy="68454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zh-CN" altLang="en-US" smtClean="0">
                          <a:latin typeface="Cambria Math" panose="02040503050406030204" pitchFamily="18" charset="0"/>
                        </a:rPr>
                        <m:t>∆</m:t>
                      </m:r>
                      <m:sSub>
                        <m:sSubPr>
                          <m:ctrlPr>
                            <a:rPr lang="zh-CN" altLang="en-US" i="1">
                              <a:latin typeface="Cambria Math" panose="02040503050406030204" pitchFamily="18" charset="0"/>
                            </a:rPr>
                          </m:ctrlPr>
                        </m:sSubPr>
                        <m:e>
                          <m:r>
                            <a:rPr lang="zh-CN" altLang="en-US" i="1">
                              <a:latin typeface="Cambria Math" panose="02040503050406030204" pitchFamily="18" charset="0"/>
                            </a:rPr>
                            <m:t>𝑇</m:t>
                          </m:r>
                        </m:e>
                        <m:sub>
                          <m:r>
                            <a:rPr lang="zh-CN" altLang="en-US" i="1">
                              <a:latin typeface="Cambria Math" panose="02040503050406030204" pitchFamily="18" charset="0"/>
                            </a:rPr>
                            <m:t>𝑠</m:t>
                          </m:r>
                        </m:sub>
                      </m:sSub>
                      <m:r>
                        <a:rPr lang="zh-CN" altLang="en-US" i="0">
                          <a:latin typeface="Cambria Math" panose="02040503050406030204" pitchFamily="18" charset="0"/>
                        </a:rPr>
                        <m:t>=</m:t>
                      </m:r>
                      <m:f>
                        <m:fPr>
                          <m:ctrlPr>
                            <a:rPr lang="zh-CN" altLang="en-US" i="1">
                              <a:latin typeface="Cambria Math" panose="02040503050406030204" pitchFamily="18" charset="0"/>
                            </a:rPr>
                          </m:ctrlPr>
                        </m:fPr>
                        <m:num>
                          <m:r>
                            <a:rPr lang="zh-CN" altLang="en-US" i="0">
                              <a:latin typeface="Cambria Math" panose="02040503050406030204" pitchFamily="18" charset="0"/>
                            </a:rPr>
                            <m:t>∆</m:t>
                          </m:r>
                          <m:sSub>
                            <m:sSubPr>
                              <m:ctrlPr>
                                <a:rPr lang="zh-CN" altLang="en-US" i="1">
                                  <a:latin typeface="Cambria Math" panose="02040503050406030204" pitchFamily="18" charset="0"/>
                                </a:rPr>
                              </m:ctrlPr>
                            </m:sSubPr>
                            <m:e>
                              <m:r>
                                <a:rPr lang="zh-CN" altLang="en-US" i="1">
                                  <a:latin typeface="Cambria Math" panose="02040503050406030204" pitchFamily="18" charset="0"/>
                                </a:rPr>
                                <m:t>𝑆</m:t>
                              </m:r>
                            </m:e>
                            <m:sub>
                              <m:r>
                                <a:rPr lang="zh-CN" altLang="en-US" i="1">
                                  <a:latin typeface="Cambria Math" panose="02040503050406030204" pitchFamily="18" charset="0"/>
                                </a:rPr>
                                <m:t>𝑛𝑒𝑡</m:t>
                              </m:r>
                            </m:sub>
                          </m:sSub>
                          <m:r>
                            <a:rPr lang="zh-CN" altLang="en-US" i="0">
                              <a:latin typeface="Cambria Math" panose="02040503050406030204" pitchFamily="18" charset="0"/>
                            </a:rPr>
                            <m:t>+∆</m:t>
                          </m:r>
                          <m:sSub>
                            <m:sSubPr>
                              <m:ctrlPr>
                                <a:rPr lang="zh-CN" altLang="en-US" i="1">
                                  <a:latin typeface="Cambria Math" panose="02040503050406030204" pitchFamily="18" charset="0"/>
                                </a:rPr>
                              </m:ctrlPr>
                            </m:sSubPr>
                            <m:e>
                              <m:r>
                                <a:rPr lang="zh-CN" altLang="en-US" i="1">
                                  <a:latin typeface="Cambria Math" panose="02040503050406030204" pitchFamily="18" charset="0"/>
                                </a:rPr>
                                <m:t>𝐼</m:t>
                              </m:r>
                            </m:e>
                            <m:sub>
                              <m:r>
                                <a:rPr lang="zh-CN" altLang="en-US" i="1">
                                  <a:latin typeface="Cambria Math" panose="02040503050406030204" pitchFamily="18" charset="0"/>
                                </a:rPr>
                                <m:t>𝑑</m:t>
                              </m:r>
                            </m:sub>
                          </m:sSub>
                          <m:r>
                            <a:rPr lang="zh-CN" altLang="en-US" i="0">
                              <a:latin typeface="Cambria Math" panose="02040503050406030204" pitchFamily="18" charset="0"/>
                            </a:rPr>
                            <m:t>−∆</m:t>
                          </m:r>
                          <m:r>
                            <a:rPr lang="zh-CN" altLang="en-US" i="1">
                              <a:latin typeface="Cambria Math" panose="02040503050406030204" pitchFamily="18" charset="0"/>
                            </a:rPr>
                            <m:t>𝑆𝐻</m:t>
                          </m:r>
                          <m:r>
                            <a:rPr lang="zh-CN" altLang="en-US" i="0">
                              <a:latin typeface="Cambria Math" panose="02040503050406030204" pitchFamily="18" charset="0"/>
                            </a:rPr>
                            <m:t>−∆</m:t>
                          </m:r>
                          <m:r>
                            <a:rPr lang="zh-CN" altLang="en-US" i="1">
                              <a:latin typeface="Cambria Math" panose="02040503050406030204" pitchFamily="18" charset="0"/>
                            </a:rPr>
                            <m:t>𝐿𝐻</m:t>
                          </m:r>
                        </m:num>
                        <m:den>
                          <m:r>
                            <a:rPr lang="zh-CN" altLang="en-US" i="0">
                              <a:latin typeface="Cambria Math" panose="02040503050406030204" pitchFamily="18" charset="0"/>
                            </a:rPr>
                            <m:t>4</m:t>
                          </m:r>
                          <m:r>
                            <m:rPr>
                              <m:sty m:val="p"/>
                            </m:rPr>
                            <a:rPr lang="zh-CN" altLang="en-US" i="0">
                              <a:latin typeface="Cambria Math" panose="02040503050406030204" pitchFamily="18" charset="0"/>
                            </a:rPr>
                            <m:t>εσ</m:t>
                          </m:r>
                          <m:sSup>
                            <m:sSupPr>
                              <m:ctrlPr>
                                <a:rPr lang="zh-CN" altLang="en-US" i="1">
                                  <a:latin typeface="Cambria Math" panose="02040503050406030204" pitchFamily="18" charset="0"/>
                                </a:rPr>
                              </m:ctrlPr>
                            </m:sSupPr>
                            <m:e>
                              <m:sSub>
                                <m:sSubPr>
                                  <m:ctrlPr>
                                    <a:rPr lang="zh-CN" altLang="en-US" i="1">
                                      <a:latin typeface="Cambria Math" panose="02040503050406030204" pitchFamily="18" charset="0"/>
                                    </a:rPr>
                                  </m:ctrlPr>
                                </m:sSubPr>
                                <m:e>
                                  <m:r>
                                    <a:rPr lang="zh-CN" altLang="en-US" i="1">
                                      <a:latin typeface="Cambria Math" panose="02040503050406030204" pitchFamily="18" charset="0"/>
                                    </a:rPr>
                                    <m:t>𝑇</m:t>
                                  </m:r>
                                </m:e>
                                <m:sub>
                                  <m:r>
                                    <a:rPr lang="zh-CN" altLang="en-US" i="1">
                                      <a:latin typeface="Cambria Math" panose="02040503050406030204" pitchFamily="18" charset="0"/>
                                    </a:rPr>
                                    <m:t>𝑠</m:t>
                                  </m:r>
                                </m:sub>
                              </m:sSub>
                            </m:e>
                            <m:sup>
                              <m:r>
                                <a:rPr lang="zh-CN" altLang="en-US" i="0">
                                  <a:latin typeface="Cambria Math" panose="02040503050406030204" pitchFamily="18" charset="0"/>
                                </a:rPr>
                                <m:t>3</m:t>
                              </m:r>
                            </m:sup>
                          </m:sSup>
                        </m:den>
                      </m:f>
                    </m:oMath>
                  </m:oMathPara>
                </a14:m>
                <a:endParaRPr lang="zh-CN" altLang="en-US" dirty="0"/>
              </a:p>
            </p:txBody>
          </p:sp>
        </mc:Choice>
        <mc:Fallback xmlns="">
          <p:sp>
            <p:nvSpPr>
              <p:cNvPr id="9" name="文本框 8">
                <a:extLst>
                  <a:ext uri="{FF2B5EF4-FFF2-40B4-BE49-F238E27FC236}">
                    <a16:creationId xmlns:a16="http://schemas.microsoft.com/office/drawing/2014/main" id="{ABAB9501-CB64-4769-6D66-7D4459B83C4D}"/>
                  </a:ext>
                </a:extLst>
              </p:cNvPr>
              <p:cNvSpPr txBox="1">
                <a:spLocks noRot="1" noChangeAspect="1" noMove="1" noResize="1" noEditPoints="1" noAdjustHandles="1" noChangeArrowheads="1" noChangeShapeType="1" noTextEdit="1"/>
              </p:cNvSpPr>
              <p:nvPr/>
            </p:nvSpPr>
            <p:spPr>
              <a:xfrm>
                <a:off x="-106828" y="2424594"/>
                <a:ext cx="6325148" cy="684546"/>
              </a:xfrm>
              <a:prstGeom prst="rect">
                <a:avLst/>
              </a:prstGeom>
              <a:blipFill>
                <a:blip r:embed="rId4"/>
                <a:stretch>
                  <a:fillRect/>
                </a:stretch>
              </a:blipFill>
            </p:spPr>
            <p:txBody>
              <a:bodyPr/>
              <a:lstStyle/>
              <a:p>
                <a:r>
                  <a:rPr lang="zh-CN" altLang="en-US">
                    <a:noFill/>
                  </a:rPr>
                  <a:t> </a:t>
                </a:r>
              </a:p>
            </p:txBody>
          </p:sp>
        </mc:Fallback>
      </mc:AlternateContent>
      <p:pic>
        <p:nvPicPr>
          <p:cNvPr id="10" name="图片 9">
            <a:extLst>
              <a:ext uri="{FF2B5EF4-FFF2-40B4-BE49-F238E27FC236}">
                <a16:creationId xmlns:a16="http://schemas.microsoft.com/office/drawing/2014/main" id="{81D34631-27C0-A36B-F3C8-7B010876034B}"/>
              </a:ext>
            </a:extLst>
          </p:cNvPr>
          <p:cNvPicPr>
            <a:picLocks noChangeAspect="1"/>
          </p:cNvPicPr>
          <p:nvPr/>
        </p:nvPicPr>
        <p:blipFill>
          <a:blip r:embed="rId5"/>
          <a:stretch>
            <a:fillRect/>
          </a:stretch>
        </p:blipFill>
        <p:spPr>
          <a:xfrm>
            <a:off x="180420" y="3155307"/>
            <a:ext cx="5737491" cy="3220763"/>
          </a:xfrm>
          <a:prstGeom prst="rect">
            <a:avLst/>
          </a:prstGeom>
        </p:spPr>
      </p:pic>
      <p:sp>
        <p:nvSpPr>
          <p:cNvPr id="12" name="文本框 11">
            <a:extLst>
              <a:ext uri="{FF2B5EF4-FFF2-40B4-BE49-F238E27FC236}">
                <a16:creationId xmlns:a16="http://schemas.microsoft.com/office/drawing/2014/main" id="{742A986D-6CD0-076D-E5BB-28C842F4C5E7}"/>
              </a:ext>
            </a:extLst>
          </p:cNvPr>
          <p:cNvSpPr txBox="1"/>
          <p:nvPr/>
        </p:nvSpPr>
        <p:spPr>
          <a:xfrm>
            <a:off x="93429" y="950341"/>
            <a:ext cx="5842551" cy="646331"/>
          </a:xfrm>
          <a:prstGeom prst="rect">
            <a:avLst/>
          </a:prstGeom>
          <a:noFill/>
        </p:spPr>
        <p:txBody>
          <a:bodyPr wrap="square">
            <a:spAutoFit/>
          </a:bodyPr>
          <a:lstStyle/>
          <a:p>
            <a:r>
              <a:rPr lang="en-US" altLang="zh-CN" dirty="0">
                <a:solidFill>
                  <a:srgbClr val="002060"/>
                </a:solidFill>
              </a:rPr>
              <a:t>Surface temperature changes from the equation of surface energy balance:</a:t>
            </a:r>
            <a:endParaRPr lang="zh-CN" altLang="en-US" dirty="0">
              <a:solidFill>
                <a:srgbClr val="002060"/>
              </a:solidFill>
            </a:endParaRPr>
          </a:p>
        </p:txBody>
      </p:sp>
      <p:sp>
        <p:nvSpPr>
          <p:cNvPr id="13" name="TextBox 2">
            <a:extLst>
              <a:ext uri="{FF2B5EF4-FFF2-40B4-BE49-F238E27FC236}">
                <a16:creationId xmlns:a16="http://schemas.microsoft.com/office/drawing/2014/main" id="{43277BE3-F0BA-5587-3AEC-0408FE8BF5A4}"/>
              </a:ext>
            </a:extLst>
          </p:cNvPr>
          <p:cNvSpPr txBox="1">
            <a:spLocks noChangeArrowheads="1"/>
          </p:cNvSpPr>
          <p:nvPr/>
        </p:nvSpPr>
        <p:spPr bwMode="auto">
          <a:xfrm>
            <a:off x="838200" y="117151"/>
            <a:ext cx="9886627" cy="72851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eaLnBrk="0" fontAlgn="base" hangingPunct="0">
              <a:spcBef>
                <a:spcPct val="0"/>
              </a:spcBef>
              <a:spcAft>
                <a:spcPct val="0"/>
              </a:spcAft>
              <a:defRPr sz="3200" b="1">
                <a:solidFill>
                  <a:srgbClr val="FFFF00"/>
                </a:solidFill>
                <a:effectLst>
                  <a:outerShdw blurRad="38100" dist="38100" dir="2700000" algn="tl">
                    <a:srgbClr val="000000">
                      <a:alpha val="43137"/>
                    </a:srgbClr>
                  </a:outerShdw>
                </a:effectLst>
                <a:latin typeface="幼圆" pitchFamily="49" charset="-122"/>
                <a:ea typeface="幼圆" pitchFamily="49" charset="-122"/>
              </a:defRPr>
            </a:lvl1pPr>
          </a:lstStyle>
          <a:p>
            <a:pPr algn="l"/>
            <a:r>
              <a:rPr lang="en-US" altLang="zh-CN" dirty="0">
                <a:latin typeface="Times New Roman" panose="02020603050405020304" pitchFamily="18" charset="0"/>
                <a:ea typeface="+mj-ea"/>
                <a:cs typeface="Times New Roman" panose="02020603050405020304" pitchFamily="18" charset="0"/>
              </a:rPr>
              <a:t>2.1 Preliminary Analysis of High Temperature</a:t>
            </a:r>
            <a:endParaRPr lang="zh-CN" altLang="en-US" dirty="0">
              <a:latin typeface="Times New Roman" panose="02020603050405020304" pitchFamily="18" charset="0"/>
              <a:ea typeface="+mj-ea"/>
              <a:cs typeface="Times New Roman" panose="02020603050405020304" pitchFamily="18" charset="0"/>
            </a:endParaRPr>
          </a:p>
        </p:txBody>
      </p:sp>
      <p:sp>
        <p:nvSpPr>
          <p:cNvPr id="16" name="文本框 15">
            <a:extLst>
              <a:ext uri="{FF2B5EF4-FFF2-40B4-BE49-F238E27FC236}">
                <a16:creationId xmlns:a16="http://schemas.microsoft.com/office/drawing/2014/main" id="{AA1EBF61-C163-1102-EA29-EAAA0A37732B}"/>
              </a:ext>
            </a:extLst>
          </p:cNvPr>
          <p:cNvSpPr txBox="1"/>
          <p:nvPr/>
        </p:nvSpPr>
        <p:spPr>
          <a:xfrm>
            <a:off x="-113408" y="6519446"/>
            <a:ext cx="3405977" cy="338554"/>
          </a:xfrm>
          <a:prstGeom prst="rect">
            <a:avLst/>
          </a:prstGeom>
          <a:noFill/>
        </p:spPr>
        <p:txBody>
          <a:bodyPr wrap="square" rtlCol="0">
            <a:spAutoFit/>
          </a:bodyPr>
          <a:lstStyle/>
          <a:p>
            <a:r>
              <a:rPr lang="zh-CN" altLang="en-US" sz="1600" i="1" dirty="0">
                <a:solidFill>
                  <a:srgbClr val="0000FF"/>
                </a:solidFill>
                <a:latin typeface="微软雅黑" panose="020B0503020204020204" pitchFamily="34" charset="-122"/>
                <a:ea typeface="微软雅黑" panose="020B0503020204020204" pitchFamily="34" charset="-122"/>
              </a:rPr>
              <a:t>（</a:t>
            </a:r>
            <a:r>
              <a:rPr lang="en-US" altLang="zh-CN" sz="1600" i="1" dirty="0">
                <a:solidFill>
                  <a:srgbClr val="0000FF"/>
                </a:solidFill>
                <a:latin typeface="微软雅黑" panose="020B0503020204020204" pitchFamily="34" charset="-122"/>
                <a:ea typeface="微软雅黑" panose="020B0503020204020204" pitchFamily="34" charset="-122"/>
              </a:rPr>
              <a:t>Yin</a:t>
            </a:r>
            <a:r>
              <a:rPr lang="zh-CN" altLang="en-US" sz="1600" i="1" dirty="0">
                <a:solidFill>
                  <a:srgbClr val="0000FF"/>
                </a:solidFill>
                <a:latin typeface="微软雅黑" panose="020B0503020204020204" pitchFamily="34" charset="-122"/>
                <a:ea typeface="微软雅黑" panose="020B0503020204020204" pitchFamily="34" charset="-122"/>
              </a:rPr>
              <a:t> </a:t>
            </a:r>
            <a:r>
              <a:rPr lang="en-US" altLang="zh-CN" sz="1600" i="1" dirty="0">
                <a:solidFill>
                  <a:srgbClr val="0000FF"/>
                </a:solidFill>
                <a:latin typeface="微软雅黑" panose="020B0503020204020204" pitchFamily="34" charset="-122"/>
                <a:ea typeface="微软雅黑" panose="020B0503020204020204" pitchFamily="34" charset="-122"/>
              </a:rPr>
              <a:t>et</a:t>
            </a:r>
            <a:r>
              <a:rPr lang="zh-CN" altLang="en-US" sz="1600" i="1" dirty="0">
                <a:solidFill>
                  <a:srgbClr val="0000FF"/>
                </a:solidFill>
                <a:latin typeface="微软雅黑" panose="020B0503020204020204" pitchFamily="34" charset="-122"/>
                <a:ea typeface="微软雅黑" panose="020B0503020204020204" pitchFamily="34" charset="-122"/>
              </a:rPr>
              <a:t> </a:t>
            </a:r>
            <a:r>
              <a:rPr lang="en-US" altLang="zh-CN" sz="1600" i="1" dirty="0">
                <a:solidFill>
                  <a:srgbClr val="0000FF"/>
                </a:solidFill>
                <a:latin typeface="微软雅黑" panose="020B0503020204020204" pitchFamily="34" charset="-122"/>
                <a:ea typeface="微软雅黑" panose="020B0503020204020204" pitchFamily="34" charset="-122"/>
              </a:rPr>
              <a:t>al.</a:t>
            </a:r>
            <a:r>
              <a:rPr lang="zh-CN" altLang="en-US" sz="1600" i="1" dirty="0">
                <a:solidFill>
                  <a:srgbClr val="0000FF"/>
                </a:solidFill>
                <a:latin typeface="微软雅黑" panose="020B0503020204020204" pitchFamily="34" charset="-122"/>
                <a:ea typeface="微软雅黑" panose="020B0503020204020204" pitchFamily="34" charset="-122"/>
              </a:rPr>
              <a:t>，</a:t>
            </a:r>
            <a:r>
              <a:rPr lang="en-US" altLang="zh-CN" sz="1600" i="1" dirty="0">
                <a:solidFill>
                  <a:srgbClr val="0000FF"/>
                </a:solidFill>
                <a:latin typeface="微软雅黑" panose="020B0503020204020204" pitchFamily="34" charset="-122"/>
                <a:ea typeface="微软雅黑" panose="020B0503020204020204" pitchFamily="34" charset="-122"/>
              </a:rPr>
              <a:t>2025 in Chinese</a:t>
            </a:r>
            <a:r>
              <a:rPr lang="zh-CN" altLang="en-US" sz="1600" i="1" dirty="0">
                <a:solidFill>
                  <a:srgbClr val="0000FF"/>
                </a:solidFill>
                <a:latin typeface="微软雅黑" panose="020B0503020204020204" pitchFamily="34" charset="-122"/>
                <a:ea typeface="微软雅黑" panose="020B0503020204020204" pitchFamily="34" charset="-122"/>
              </a:rPr>
              <a:t>）</a:t>
            </a:r>
          </a:p>
        </p:txBody>
      </p:sp>
      <p:sp>
        <p:nvSpPr>
          <p:cNvPr id="4" name="矩形 3">
            <a:extLst>
              <a:ext uri="{FF2B5EF4-FFF2-40B4-BE49-F238E27FC236}">
                <a16:creationId xmlns:a16="http://schemas.microsoft.com/office/drawing/2014/main" id="{73B94424-3CCD-3943-1AFA-B92D894A31E7}"/>
              </a:ext>
            </a:extLst>
          </p:cNvPr>
          <p:cNvSpPr/>
          <p:nvPr/>
        </p:nvSpPr>
        <p:spPr>
          <a:xfrm>
            <a:off x="6303454" y="1163624"/>
            <a:ext cx="5461826" cy="5484450"/>
          </a:xfrm>
          <a:prstGeom prst="rect">
            <a:avLst/>
          </a:prstGeom>
          <a:noFill/>
        </p:spPr>
        <p:txBody>
          <a:bodyPr wrap="square" anchor="t">
            <a:spAutoFit/>
          </a:bodyPr>
          <a:lstStyle/>
          <a:p>
            <a:pPr marL="285750" indent="-285750" fontAlgn="base">
              <a:lnSpc>
                <a:spcPct val="125000"/>
              </a:lnSpc>
              <a:spcBef>
                <a:spcPts val="600"/>
              </a:spcBef>
              <a:spcAft>
                <a:spcPct val="0"/>
              </a:spcAft>
              <a:buFont typeface="Wingdings" panose="05000000000000000000" charset="0"/>
              <a:buChar char="n"/>
            </a:pPr>
            <a:r>
              <a:rPr lang="en-US" altLang="zh-CN" dirty="0">
                <a:solidFill>
                  <a:srgbClr val="003399"/>
                </a:solidFill>
                <a:latin typeface="Times New Roman" panose="02020603050405020304" pitchFamily="18" charset="0"/>
                <a:ea typeface="+mj-ea"/>
                <a:cs typeface="Times New Roman" panose="02020603050405020304" pitchFamily="18" charset="0"/>
              </a:rPr>
              <a:t>The positive anomalies in surface temperature in northern and eastern China from July to August are mainly in </a:t>
            </a:r>
            <a:r>
              <a:rPr lang="en-US" altLang="zh-CN" dirty="0">
                <a:solidFill>
                  <a:srgbClr val="C00000"/>
                </a:solidFill>
                <a:latin typeface="Times New Roman" panose="02020603050405020304" pitchFamily="18" charset="0"/>
                <a:ea typeface="+mj-ea"/>
                <a:cs typeface="Times New Roman" panose="02020603050405020304" pitchFamily="18" charset="0"/>
              </a:rPr>
              <a:t>North China, North Central China, and North East China </a:t>
            </a:r>
            <a:r>
              <a:rPr lang="en-US" altLang="zh-CN" dirty="0">
                <a:solidFill>
                  <a:srgbClr val="003399"/>
                </a:solidFill>
                <a:latin typeface="Times New Roman" panose="02020603050405020304" pitchFamily="18" charset="0"/>
                <a:ea typeface="+mj-ea"/>
                <a:cs typeface="Times New Roman" panose="02020603050405020304" pitchFamily="18" charset="0"/>
              </a:rPr>
              <a:t>(a). </a:t>
            </a:r>
          </a:p>
          <a:p>
            <a:pPr marL="285750" indent="-285750" fontAlgn="base">
              <a:lnSpc>
                <a:spcPct val="125000"/>
              </a:lnSpc>
              <a:spcBef>
                <a:spcPts val="600"/>
              </a:spcBef>
              <a:spcAft>
                <a:spcPct val="0"/>
              </a:spcAft>
              <a:buFont typeface="Wingdings" panose="05000000000000000000" charset="0"/>
              <a:buChar char="n"/>
            </a:pPr>
            <a:r>
              <a:rPr lang="en-US" altLang="zh-CN" dirty="0">
                <a:solidFill>
                  <a:srgbClr val="003399"/>
                </a:solidFill>
                <a:latin typeface="Times New Roman" panose="02020603050405020304" pitchFamily="18" charset="0"/>
                <a:ea typeface="+mj-ea"/>
                <a:cs typeface="Times New Roman" panose="02020603050405020304" pitchFamily="18" charset="0"/>
              </a:rPr>
              <a:t>The intensity and area of surface warming anomalies caused by downward longwave radiation are large and extensive, which best match the actual spatial pattern of surface temperature anomalies (b).</a:t>
            </a:r>
          </a:p>
          <a:p>
            <a:pPr marL="285750" indent="-285750" fontAlgn="base">
              <a:lnSpc>
                <a:spcPct val="125000"/>
              </a:lnSpc>
              <a:spcBef>
                <a:spcPts val="600"/>
              </a:spcBef>
              <a:spcAft>
                <a:spcPct val="0"/>
              </a:spcAft>
              <a:buFont typeface="Wingdings" panose="05000000000000000000" charset="0"/>
              <a:buChar char="n"/>
            </a:pPr>
            <a:r>
              <a:rPr lang="en-US" altLang="zh-CN" dirty="0">
                <a:solidFill>
                  <a:srgbClr val="003399"/>
                </a:solidFill>
                <a:latin typeface="Times New Roman" panose="02020603050405020304" pitchFamily="18" charset="0"/>
                <a:ea typeface="+mj-ea"/>
                <a:cs typeface="Times New Roman" panose="02020603050405020304" pitchFamily="18" charset="0"/>
              </a:rPr>
              <a:t>Net shortwave radiation mainly contributes to surface high temperatures in the middle and lower reaches of the </a:t>
            </a:r>
            <a:r>
              <a:rPr lang="en-US" altLang="zh-CN" dirty="0">
                <a:solidFill>
                  <a:srgbClr val="C00000"/>
                </a:solidFill>
                <a:latin typeface="Times New Roman" panose="02020603050405020304" pitchFamily="18" charset="0"/>
                <a:ea typeface="+mj-ea"/>
                <a:cs typeface="Times New Roman" panose="02020603050405020304" pitchFamily="18" charset="0"/>
              </a:rPr>
              <a:t>Yangtze River and along its coast </a:t>
            </a:r>
            <a:r>
              <a:rPr lang="en-US" altLang="zh-CN" dirty="0">
                <a:solidFill>
                  <a:srgbClr val="003399"/>
                </a:solidFill>
                <a:latin typeface="Times New Roman" panose="02020603050405020304" pitchFamily="18" charset="0"/>
                <a:ea typeface="+mj-ea"/>
                <a:cs typeface="Times New Roman" panose="02020603050405020304" pitchFamily="18" charset="0"/>
              </a:rPr>
              <a:t>(c).</a:t>
            </a:r>
          </a:p>
          <a:p>
            <a:pPr marL="285750" indent="-285750" fontAlgn="base">
              <a:lnSpc>
                <a:spcPct val="125000"/>
              </a:lnSpc>
              <a:spcBef>
                <a:spcPts val="600"/>
              </a:spcBef>
              <a:spcAft>
                <a:spcPct val="0"/>
              </a:spcAft>
              <a:buFont typeface="Wingdings" panose="05000000000000000000" charset="0"/>
              <a:buChar char="n"/>
            </a:pPr>
            <a:r>
              <a:rPr lang="en-US" altLang="zh-CN" dirty="0">
                <a:solidFill>
                  <a:srgbClr val="003399"/>
                </a:solidFill>
                <a:latin typeface="Times New Roman" panose="02020603050405020304" pitchFamily="18" charset="0"/>
                <a:ea typeface="+mj-ea"/>
                <a:cs typeface="Times New Roman" panose="02020603050405020304" pitchFamily="18" charset="0"/>
              </a:rPr>
              <a:t>The surface upward sensible heat flux and surface upward latent heat flux play </a:t>
            </a:r>
            <a:r>
              <a:rPr lang="en-US" altLang="zh-CN" dirty="0">
                <a:solidFill>
                  <a:srgbClr val="FF0000"/>
                </a:solidFill>
                <a:latin typeface="Times New Roman" panose="02020603050405020304" pitchFamily="18" charset="0"/>
                <a:ea typeface="+mj-ea"/>
                <a:cs typeface="Times New Roman" panose="02020603050405020304" pitchFamily="18" charset="0"/>
              </a:rPr>
              <a:t>a cooling role </a:t>
            </a:r>
            <a:r>
              <a:rPr lang="en-US" altLang="zh-CN" dirty="0">
                <a:solidFill>
                  <a:srgbClr val="003399"/>
                </a:solidFill>
                <a:latin typeface="Times New Roman" panose="02020603050405020304" pitchFamily="18" charset="0"/>
                <a:ea typeface="+mj-ea"/>
                <a:cs typeface="Times New Roman" panose="02020603050405020304" pitchFamily="18" charset="0"/>
              </a:rPr>
              <a:t>in the energy balance of surface temperature in high-temperature regions (d-e).</a:t>
            </a:r>
          </a:p>
        </p:txBody>
      </p:sp>
    </p:spTree>
    <p:extLst>
      <p:ext uri="{BB962C8B-B14F-4D97-AF65-F5344CB8AC3E}">
        <p14:creationId xmlns:p14="http://schemas.microsoft.com/office/powerpoint/2010/main" val="2082744089"/>
      </p:ext>
    </p:extLst>
  </p:cSld>
  <p:clrMapOvr>
    <a:masterClrMapping/>
  </p:clrMapOvr>
</p:sld>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marL="0" marR="0" lvl="0" indent="0" algn="l" defTabSz="914400" rtl="0" eaLnBrk="1" fontAlgn="auto" latinLnBrk="0" hangingPunct="1">
          <a:lnSpc>
            <a:spcPct val="150000"/>
          </a:lnSpc>
          <a:spcBef>
            <a:spcPts val="0"/>
          </a:spcBef>
          <a:spcAft>
            <a:spcPts val="0"/>
          </a:spcAft>
          <a:buClrTx/>
          <a:buSzTx/>
          <a:buFontTx/>
          <a:buNone/>
          <a:defRPr/>
        </a:defPPr>
      </a:lstStyle>
    </a:spDef>
    <a:txDef>
      <a:spPr>
        <a:noFill/>
      </a:spPr>
      <a:bodyPr wrap="square">
        <a:spAutoFit/>
      </a:bodyPr>
      <a:lstStyle>
        <a:defPPr marL="0" marR="0" lvl="0" indent="0" algn="l" defTabSz="914400" rtl="0" eaLnBrk="1" fontAlgn="base" latinLnBrk="0" hangingPunct="1">
          <a:lnSpc>
            <a:spcPct val="150000"/>
          </a:lnSpc>
          <a:spcBef>
            <a:spcPct val="0"/>
          </a:spcBef>
          <a:spcAft>
            <a:spcPct val="0"/>
          </a:spcAft>
          <a:buClrTx/>
          <a:buSzTx/>
          <a:buFontTx/>
          <a:buNone/>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marL="0" marR="0" lvl="0" indent="0" algn="l" defTabSz="914400" rtl="0" eaLnBrk="1" fontAlgn="auto" latinLnBrk="0" hangingPunct="1">
          <a:lnSpc>
            <a:spcPct val="150000"/>
          </a:lnSpc>
          <a:spcBef>
            <a:spcPts val="0"/>
          </a:spcBef>
          <a:spcAft>
            <a:spcPts val="0"/>
          </a:spcAft>
          <a:buClrTx/>
          <a:buSzTx/>
          <a:buFontTx/>
          <a:buNone/>
          <a:defRPr/>
        </a:defPPr>
      </a:lstStyle>
    </a:spDef>
    <a:txDef>
      <a:spPr>
        <a:noFill/>
      </a:spPr>
      <a:bodyPr wrap="square">
        <a:spAutoFit/>
      </a:bodyPr>
      <a:lstStyle>
        <a:defPPr marL="0" marR="0" lvl="0" indent="0" algn="l" defTabSz="914400" rtl="0" eaLnBrk="1" fontAlgn="base" latinLnBrk="0" hangingPunct="1">
          <a:lnSpc>
            <a:spcPct val="150000"/>
          </a:lnSpc>
          <a:spcBef>
            <a:spcPct val="0"/>
          </a:spcBef>
          <a:spcAft>
            <a:spcPct val="0"/>
          </a:spcAft>
          <a:buClrTx/>
          <a:buSzTx/>
          <a:buFontTx/>
          <a:buNone/>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marL="0" marR="0" lvl="0" indent="0" algn="l" defTabSz="914400" rtl="0" eaLnBrk="1" fontAlgn="auto" latinLnBrk="0" hangingPunct="1">
          <a:lnSpc>
            <a:spcPct val="150000"/>
          </a:lnSpc>
          <a:spcBef>
            <a:spcPts val="0"/>
          </a:spcBef>
          <a:spcAft>
            <a:spcPts val="0"/>
          </a:spcAft>
          <a:buClrTx/>
          <a:buSzTx/>
          <a:buFontTx/>
          <a:buNone/>
          <a:defRPr/>
        </a:defPPr>
      </a:lstStyle>
    </a:spDef>
    <a:txDef>
      <a:spPr>
        <a:noFill/>
      </a:spPr>
      <a:bodyPr wrap="square">
        <a:spAutoFit/>
      </a:bodyPr>
      <a:lstStyle>
        <a:defPPr marL="0" marR="0" lvl="0" indent="0" algn="l" defTabSz="914400" rtl="0" eaLnBrk="1" fontAlgn="base" latinLnBrk="0" hangingPunct="1">
          <a:lnSpc>
            <a:spcPct val="150000"/>
          </a:lnSpc>
          <a:spcBef>
            <a:spcPct val="0"/>
          </a:spcBef>
          <a:spcAft>
            <a:spcPct val="0"/>
          </a:spcAft>
          <a:buClrTx/>
          <a:buSzTx/>
          <a:buFontTx/>
          <a:buNone/>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14476</TotalTime>
  <Words>2557</Words>
  <Application>Microsoft Office PowerPoint</Application>
  <PresentationFormat>宽屏</PresentationFormat>
  <Paragraphs>132</Paragraphs>
  <Slides>19</Slides>
  <Notes>14</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19</vt:i4>
      </vt:variant>
    </vt:vector>
  </HeadingPairs>
  <TitlesOfParts>
    <vt:vector size="31" baseType="lpstr">
      <vt:lpstr>等线</vt:lpstr>
      <vt:lpstr>等线 Light</vt:lpstr>
      <vt:lpstr>黑体</vt:lpstr>
      <vt:lpstr>微软雅黑</vt:lpstr>
      <vt:lpstr>Arial</vt:lpstr>
      <vt:lpstr>Arial Black</vt:lpstr>
      <vt:lpstr>Cambria Math</vt:lpstr>
      <vt:lpstr>Times New Roman</vt:lpstr>
      <vt:lpstr>Wingdings</vt:lpstr>
      <vt:lpstr>2_Office 主题​​</vt:lpstr>
      <vt:lpstr>4_Office 主题​​</vt:lpstr>
      <vt:lpstr>5_Office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Hong</cp:lastModifiedBy>
  <cp:revision>67</cp:revision>
  <dcterms:created xsi:type="dcterms:W3CDTF">2023-10-07T02:21:05Z</dcterms:created>
  <dcterms:modified xsi:type="dcterms:W3CDTF">2026-05-15T01:45:25Z</dcterms:modified>
</cp:coreProperties>
</file>